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2" r:id="rId5"/>
    <p:sldId id="304" r:id="rId6"/>
    <p:sldId id="259" r:id="rId7"/>
    <p:sldId id="257" r:id="rId8"/>
    <p:sldId id="281" r:id="rId9"/>
    <p:sldId id="283" r:id="rId10"/>
    <p:sldId id="282" r:id="rId11"/>
    <p:sldId id="284" r:id="rId12"/>
    <p:sldId id="260" r:id="rId13"/>
    <p:sldId id="305" r:id="rId14"/>
    <p:sldId id="261" r:id="rId15"/>
    <p:sldId id="286" r:id="rId16"/>
    <p:sldId id="270" r:id="rId17"/>
    <p:sldId id="299" r:id="rId18"/>
    <p:sldId id="271" r:id="rId19"/>
    <p:sldId id="269" r:id="rId20"/>
    <p:sldId id="268" r:id="rId21"/>
    <p:sldId id="267" r:id="rId22"/>
  </p:sldIdLst>
  <p:sldSz cx="1219263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8" userDrawn="1">
          <p15:clr>
            <a:srgbClr val="A4A3A4"/>
          </p15:clr>
        </p15:guide>
        <p15:guide id="2" pos="37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F2D9"/>
    <a:srgbClr val="ACD78E"/>
    <a:srgbClr val="D9D9D9"/>
    <a:srgbClr val="3B5F21"/>
    <a:srgbClr val="F5FAF1"/>
    <a:srgbClr val="F4FAF1"/>
    <a:srgbClr val="FFFFFF"/>
    <a:srgbClr val="F3541A"/>
    <a:srgbClr val="FF6C0D"/>
    <a:srgbClr val="FFF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658"/>
        <p:guide pos="374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530" y="1143000"/>
            <a:ext cx="54869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 This </a:t>
            </a:r>
            <a:r>
              <a:rPr lang="en-US" altLang="zh-CN">
                <a:sym typeface="+mn-ea"/>
              </a:rPr>
              <a:t>smiling green spherical character</a:t>
            </a:r>
            <a:r>
              <a:rPr lang="en-US" altLang="zh-CN">
                <a:sym typeface="+mn-ea"/>
              </a:rPr>
              <a:t>is is a prompt-generated kawaii-style cartoon representation of MOSS.</a:t>
            </a:r>
            <a:endParaRPr lang="en-US" altLang="zh-CN"/>
          </a:p>
          <a:p>
            <a:r>
              <a:rPr lang="en-US" altLang="zh-CN">
                <a:sym typeface="+mn-ea"/>
              </a:rPr>
              <a:t>* If you've seen The Wandering Earth, MOSS actually shares its name with the superintelligent AI system in the film, which appears as a large camera-like structure.</a:t>
            </a:r>
            <a:endParaRPr lang="en-US" altLang="zh-CN"/>
          </a:p>
          <a:p>
            <a:r>
              <a:rPr lang="en-US" altLang="zh-CN">
                <a:highlight>
                  <a:srgbClr val="FFFF00"/>
                </a:highlight>
                <a:sym typeface="+mn-ea"/>
              </a:rPr>
              <a:t>We present MOSS (Mask-Oriented Open-Set for 3D Scene Segmentation using Superpoint), </a:t>
            </a:r>
            <a:endParaRPr lang="en-US" altLang="zh-CN">
              <a:highlight>
                <a:srgbClr val="FFFF00"/>
              </a:highlight>
            </a:endParaRPr>
          </a:p>
          <a:p>
            <a:r>
              <a:rPr lang="en-US" altLang="zh-CN">
                <a:highlight>
                  <a:srgbClr val="FFFF00"/>
                </a:highlight>
                <a:sym typeface="+mn-ea"/>
              </a:rPr>
              <a:t>a novel framework for open-set 3D scene semantic segmentation. </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So here we proposed </a:t>
            </a:r>
            <a:r>
              <a:rPr lang="en-US" altLang="zh-CN" b="1">
                <a:sym typeface="+mn-ea"/>
              </a:rPr>
              <a:t>MOSS, an improved mask-based framework for open-set 3D scene segmentation</a:t>
            </a:r>
            <a:r>
              <a:rPr lang="en-US" altLang="zh-CN">
                <a:sym typeface="+mn-ea"/>
              </a:rPr>
              <a:t> which could enable efficient cross-dimensional feature transfer and inference.</a:t>
            </a:r>
            <a:endParaRPr lang="en-US" altLang="zh-CN"/>
          </a:p>
          <a:p>
            <a:endParaRPr lang="en-US" altLang="zh-CN"/>
          </a:p>
          <a:p>
            <a:r>
              <a:rPr lang="en-US" altLang="zh-CN">
                <a:sym typeface="+mn-ea"/>
              </a:rPr>
              <a:t>We identified limitations in 2D pre-trained models, lack of regional recognition and over-sensitivity. then we enhanced the frame by using global information and mask constraints to strengthen regional attention </a:t>
            </a:r>
            <a:endParaRPr lang="en-US" altLang="zh-CN"/>
          </a:p>
          <a:p>
            <a:endParaRPr lang="en-US" altLang="zh-CN"/>
          </a:p>
          <a:p>
            <a:r>
              <a:rPr lang="en-US" altLang="zh-CN">
                <a:sym typeface="+mn-ea"/>
              </a:rPr>
              <a:t>And employing a density-guided dilation algorithm to optimize the matching precision between 2D and 3D masks.</a:t>
            </a:r>
            <a:endParaRPr lang="en-US" altLang="zh-CN"/>
          </a:p>
          <a:p>
            <a:endParaRPr lang="en-US" altLang="zh-CN"/>
          </a:p>
          <a:p>
            <a:r>
              <a:rPr lang="en-US" altLang="zh-CN">
                <a:sym typeface="+mn-ea"/>
              </a:rPr>
              <a:t>We also introduce a novel method to enhance 3D mask proposals from </a:t>
            </a:r>
            <a:r>
              <a:rPr lang="en-US" altLang="zh-CN">
                <a:sym typeface="+mn-ea"/>
              </a:rPr>
              <a:t>close-set model</a:t>
            </a:r>
            <a:r>
              <a:rPr lang="en-US" altLang="zh-CN">
                <a:sym typeface="+mn-ea"/>
              </a:rPr>
              <a:t>, using 2D prior knowledge to perform back-projection. This approach guides the capture of superpoint clusters in the 3D scene, thereby improving the quality of the 3d mask proposal outputs </a:t>
            </a:r>
            <a:endParaRPr lang="en-US" altLang="zh-CN"/>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here is the pipeline figure:</a:t>
            </a:r>
            <a:endParaRPr lang="en-US" altLang="zh-CN"/>
          </a:p>
          <a:p>
            <a:r>
              <a:rPr lang="en-US" altLang="zh-CN">
                <a:sym typeface="+mn-ea"/>
              </a:rPr>
              <a:t>now we introduce our approach in the order of the contributions outlined.</a:t>
            </a:r>
            <a:endParaRPr lang="en-US" altLang="zh-CN"/>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as mentioned before, Inputting a cropped image results in a loss of global context.</a:t>
            </a:r>
            <a:endParaRPr lang="en-US" altLang="zh-CN"/>
          </a:p>
          <a:p>
            <a:r>
              <a:rPr lang="en-US" altLang="zh-CN">
                <a:sym typeface="+mn-ea"/>
              </a:rPr>
              <a:t>Inputting a purely global image fails to localize areas that need detailed understanding.</a:t>
            </a:r>
            <a:endParaRPr lang="en-US" altLang="zh-CN"/>
          </a:p>
          <a:p>
            <a:r>
              <a:rPr lang="en-US" altLang="zh-CN">
                <a:sym typeface="+mn-ea"/>
              </a:rPr>
              <a:t>Also, This leads to inconsistencies in classification granularity, where the level of detail may be either too fine or too coarse to match the mask proposal regions</a:t>
            </a:r>
            <a:endParaRPr lang="en-US" altLang="zh-CN"/>
          </a:p>
          <a:p>
            <a:r>
              <a:rPr lang="en-US" altLang="zh-CN">
                <a:sym typeface="+mn-ea"/>
              </a:rPr>
              <a:t>So, inputting both global images and masks, we can constrain the regions needing enhanced understanding and obtain contextual information to improve inference accuracy at the same time.</a:t>
            </a:r>
            <a:endParaRPr lang="en-US" altLang="zh-CN"/>
          </a:p>
          <a:p>
            <a:endParaRPr lang="en-US" altLang="zh-CN"/>
          </a:p>
          <a:p>
            <a:r>
              <a:rPr lang="en-US" altLang="zh-CN">
                <a:sym typeface="+mn-ea"/>
              </a:rPr>
              <a:t>the 2D mask, with its clear boundaries plays a crucial role</a:t>
            </a:r>
            <a:endParaRPr lang="en-US" altLang="zh-CN"/>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b="1">
                <a:sym typeface="+mn-ea"/>
              </a:rPr>
              <a:t>Then how can we to obtain a high-quality 2D mask?</a:t>
            </a:r>
            <a:endParaRPr lang="en-US" altLang="zh-CN" b="1"/>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Our goal is to obtain a 2D mask that closely matches the 3D mask, meaning the 2D mask needs to tightly align with the points projected onto the 2D image. </a:t>
            </a:r>
            <a:endParaRPr lang="en-US" altLang="zh-CN"/>
          </a:p>
          <a:p>
            <a:endParaRPr lang="en-US" altLang="zh-CN"/>
          </a:p>
          <a:p>
            <a:r>
              <a:rPr lang="en-US" altLang="zh-CN">
                <a:sym typeface="+mn-ea"/>
              </a:rPr>
              <a:t>The Intersection over Union (IoU) metric can effectively measure the overlap between the two regions, helping to determine when a high-quality 2D mask has been obtained. </a:t>
            </a:r>
            <a:endParaRPr lang="en-US" altLang="zh-CN"/>
          </a:p>
          <a:p>
            <a:endParaRPr lang="en-US" altLang="zh-CN"/>
          </a:p>
          <a:p>
            <a:r>
              <a:rPr lang="en-US" altLang="zh-CN">
                <a:sym typeface="+mn-ea"/>
              </a:rPr>
              <a:t>However, the number of pixels corresponding to the SAM mask and the scattered points are inconsistent, rendering such calculations ineffective. Additionally, other contour detection algorithms, such as the convex hull algorithm, struggle with contours of varying shapes. </a:t>
            </a:r>
            <a:endParaRPr lang="en-US" altLang="zh-CN"/>
          </a:p>
          <a:p>
            <a:endParaRPr lang="en-US" altLang="zh-CN"/>
          </a:p>
          <a:p>
            <a:r>
              <a:rPr lang="en-US" altLang="zh-CN">
                <a:sym typeface="+mn-ea"/>
              </a:rPr>
              <a:t>Therefore, we propose a density-based, anisotropic expansion method. The algorithm's logic is as follows: </a:t>
            </a:r>
            <a:endParaRPr lang="en-US" altLang="zh-CN"/>
          </a:p>
          <a:p>
            <a:r>
              <a:rPr lang="en-US" altLang="zh-CN">
                <a:sym typeface="+mn-ea"/>
              </a:rPr>
              <a:t>In the initial phase, all scattered points are treated as equally directed, expanding outward with a specified step size from their center, thereby affecting neighboring pixel regions. </a:t>
            </a:r>
            <a:endParaRPr lang="en-US" altLang="zh-CN"/>
          </a:p>
          <a:p>
            <a:endParaRPr lang="en-US" altLang="zh-CN"/>
          </a:p>
          <a:p>
            <a:r>
              <a:rPr lang="en-US" altLang="zh-CN">
                <a:sym typeface="+mn-ea"/>
              </a:rPr>
              <a:t>Subsequently, the expansion density is calculated within a defined window to obtain a density distribution. </a:t>
            </a:r>
            <a:endParaRPr lang="en-US" altLang="zh-CN"/>
          </a:p>
          <a:p>
            <a:r>
              <a:rPr lang="en-US" altLang="zh-CN">
                <a:sym typeface="+mn-ea"/>
              </a:rPr>
              <a:t>During the next expansion round, the process continues toward higher-density areas. Finally, the result is matched and filtered against the mask output by SAM.</a:t>
            </a:r>
            <a:endParaRPr lang="en-US" altLang="zh-CN"/>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b="1">
                <a:sym typeface="+mn-ea"/>
              </a:rPr>
              <a:t>What else can a high-quality 2D mask offer?</a:t>
            </a:r>
            <a:endParaRPr lang="en-US" altLang="zh-CN" b="1"/>
          </a:p>
          <a:p>
            <a:r>
              <a:rPr lang="en-US" altLang="zh-CN">
                <a:sym typeface="+mn-ea"/>
              </a:rPr>
              <a:t>This is our third contribution</a:t>
            </a:r>
            <a:endParaRPr lang="en-US" altLang="zh-CN"/>
          </a:p>
          <a:p>
            <a:endParaRPr lang="en-US" altLang="zh-CN"/>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The coarse 3D mask proposal has missing areas compared to the ground truth, </a:t>
            </a:r>
            <a:endParaRPr lang="en-US" altLang="zh-CN"/>
          </a:p>
          <a:p>
            <a:r>
              <a:rPr lang="en-US" altLang="zh-CN">
                <a:sym typeface="+mn-ea"/>
              </a:rPr>
              <a:t>which can be filled using prior knowledge from the 2D mask. </a:t>
            </a:r>
            <a:endParaRPr lang="en-US" altLang="zh-CN"/>
          </a:p>
          <a:p>
            <a:r>
              <a:rPr lang="en-US" altLang="zh-CN">
                <a:sym typeface="+mn-ea"/>
              </a:rPr>
              <a:t>Pixels from the 2D mask are projected to 3D space, and the matching points are added to the 3D mask. </a:t>
            </a:r>
            <a:endParaRPr lang="en-US" altLang="zh-CN"/>
          </a:p>
          <a:p>
            <a:r>
              <a:rPr lang="en-US" altLang="zh-CN">
                <a:sym typeface="+mn-ea"/>
              </a:rPr>
              <a:t>To improve efficiency, the raw point cloud is transformed into superpoint clusters. </a:t>
            </a:r>
            <a:endParaRPr lang="en-US" altLang="zh-CN"/>
          </a:p>
          <a:p>
            <a:r>
              <a:rPr lang="en-US" altLang="zh-CN">
                <a:sym typeface="+mn-ea"/>
              </a:rPr>
              <a:t>Superpoints group points into geometrically homogeneous regions, </a:t>
            </a:r>
            <a:endParaRPr lang="en-US" altLang="zh-CN"/>
          </a:p>
          <a:p>
            <a:r>
              <a:rPr lang="en-US" altLang="zh-CN">
                <a:sym typeface="+mn-ea"/>
              </a:rPr>
              <a:t>and these clusters are used for merging instead of individual points."</a:t>
            </a:r>
            <a:endParaRPr lang="en-US" altLang="zh-CN"/>
          </a:p>
          <a:p>
            <a:endParaRPr lang="en-US" altLang="zh-CN"/>
          </a:p>
          <a:p>
            <a:r>
              <a:rPr lang="en-US" altLang="zh-CN">
                <a:sym typeface="+mn-ea"/>
              </a:rPr>
              <a:t>By doing so, we have achieved the completion of the coarse mask, </a:t>
            </a:r>
            <a:endParaRPr lang="en-US" altLang="zh-CN"/>
          </a:p>
          <a:p>
            <a:r>
              <a:rPr lang="en-US" altLang="zh-CN">
                <a:sym typeface="+mn-ea"/>
              </a:rPr>
              <a:t>thereby improving the segmentation accuracy of the 3D scene.</a:t>
            </a:r>
            <a:endParaRPr lang="en-US" altLang="zh-CN"/>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These are the evaluation results under our current framework, compared with other models. </a:t>
            </a:r>
            <a:endParaRPr lang="en-US" altLang="zh-CN"/>
          </a:p>
          <a:p>
            <a:r>
              <a:rPr lang="en-US" altLang="zh-CN">
                <a:sym typeface="+mn-ea"/>
              </a:rPr>
              <a:t>Our performance has surpassed the state-of-the-art (SOTA) results, </a:t>
            </a:r>
            <a:endParaRPr lang="en-US" altLang="zh-CN"/>
          </a:p>
          <a:p>
            <a:r>
              <a:rPr lang="en-US" altLang="zh-CN">
                <a:sym typeface="+mn-ea"/>
              </a:rPr>
              <a:t>and there is potential for further improvement as the hyperparameters are being finalized.</a:t>
            </a:r>
            <a:endParaRPr lang="en-US" altLang="zh-CN"/>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Tasks in the 2D domain can really help guide 3D spatial understanding tasks. </a:t>
            </a:r>
            <a:endParaRPr lang="en-US" altLang="zh-CN"/>
          </a:p>
          <a:p>
            <a:r>
              <a:rPr lang="en-US" altLang="zh-CN">
                <a:sym typeface="+mn-ea"/>
              </a:rPr>
              <a:t>The instance matching between 2D and 3D using masks has proven to be effective.</a:t>
            </a:r>
            <a:endParaRPr lang="en-US" altLang="zh-CN"/>
          </a:p>
          <a:p>
            <a:endParaRPr lang="en-US" altLang="zh-CN"/>
          </a:p>
          <a:p>
            <a:r>
              <a:rPr lang="en-US" altLang="zh-CN">
                <a:sym typeface="+mn-ea"/>
              </a:rPr>
              <a:t>Next steps include running experiments with additional datasets </a:t>
            </a:r>
            <a:endParaRPr lang="en-US" altLang="zh-CN"/>
          </a:p>
          <a:p>
            <a:r>
              <a:rPr lang="en-US" altLang="zh-CN">
                <a:sym typeface="+mn-ea"/>
              </a:rPr>
              <a:t>and trying to replace the black-box CLIP model with an integrated Visual-Language Model (VLM) during inference. </a:t>
            </a:r>
            <a:endParaRPr lang="en-US" altLang="zh-CN"/>
          </a:p>
          <a:p>
            <a:r>
              <a:rPr lang="en-US" altLang="zh-CN">
                <a:sym typeface="+mn-ea"/>
              </a:rPr>
              <a:t>We also plan to optimize some code details to reduce the inference time for each scene.</a:t>
            </a:r>
            <a:endParaRPr lang="en-US" altLang="zh-CN"/>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here is the pipeline figure:</a:t>
            </a:r>
            <a:endParaRPr lang="en-US" altLang="zh-CN"/>
          </a:p>
          <a:p>
            <a:r>
              <a:rPr lang="en-US" altLang="zh-CN">
                <a:sym typeface="+mn-ea"/>
              </a:rPr>
              <a:t>now we introduce our approach in the order of the contributions outlined.</a:t>
            </a:r>
            <a:endParaRPr lang="en-US" altLang="zh-CN"/>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 This </a:t>
            </a:r>
            <a:r>
              <a:rPr lang="en-US" altLang="zh-CN">
                <a:sym typeface="+mn-ea"/>
              </a:rPr>
              <a:t>smiling green spherical character</a:t>
            </a:r>
            <a:r>
              <a:rPr lang="en-US" altLang="zh-CN">
                <a:sym typeface="+mn-ea"/>
              </a:rPr>
              <a:t>is is a prompt-generated kawaii-style cartoon representation of MOSS.</a:t>
            </a:r>
            <a:endParaRPr lang="en-US" altLang="zh-CN"/>
          </a:p>
          <a:p>
            <a:r>
              <a:rPr lang="en-US" altLang="zh-CN">
                <a:sym typeface="+mn-ea"/>
              </a:rPr>
              <a:t>* If you've seen The Wandering Earth, MOSS actually shares its name with the superintelligent AI system in the film, which appears as a large camera-like structure.</a:t>
            </a:r>
            <a:endParaRPr lang="en-US" altLang="zh-CN"/>
          </a:p>
          <a:p>
            <a:r>
              <a:rPr lang="en-US" altLang="zh-CN">
                <a:highlight>
                  <a:srgbClr val="FFFF00"/>
                </a:highlight>
                <a:sym typeface="+mn-ea"/>
              </a:rPr>
              <a:t>We present MOSS (Mask-Oriented Open-Set for 3D Scene Segmentation using Superpoint), </a:t>
            </a:r>
            <a:endParaRPr lang="en-US" altLang="zh-CN">
              <a:highlight>
                <a:srgbClr val="FFFF00"/>
              </a:highlight>
            </a:endParaRPr>
          </a:p>
          <a:p>
            <a:r>
              <a:rPr lang="en-US" altLang="zh-CN">
                <a:highlight>
                  <a:srgbClr val="FFFF00"/>
                </a:highlight>
                <a:sym typeface="+mn-ea"/>
              </a:rPr>
              <a:t>a novel framework for open-set 3D scene semantic segmentation.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traditional approaches to 3D scene understanding utilize supervision from dense </a:t>
            </a:r>
            <a:r>
              <a:rPr lang="en-US" altLang="zh-CN">
                <a:sym typeface="+mn-ea"/>
              </a:rPr>
              <a:t>annotation</a:t>
            </a:r>
            <a:endParaRPr lang="en-US" altLang="zh-CN">
              <a:sym typeface="+mn-ea"/>
            </a:endParaRPr>
          </a:p>
          <a:p>
            <a:r>
              <a:rPr lang="en-US" altLang="zh-CN">
                <a:sym typeface="+mn-ea"/>
              </a:rPr>
              <a:t>which is quite </a:t>
            </a:r>
            <a:r>
              <a:rPr lang="en-US" altLang="zh-CN" b="1">
                <a:solidFill>
                  <a:srgbClr val="C00000"/>
                </a:solidFill>
                <a:sym typeface="+mn-ea"/>
              </a:rPr>
              <a:t>Time-consuming</a:t>
            </a:r>
            <a:r>
              <a:rPr lang="en-US" altLang="zh-CN">
                <a:sym typeface="+mn-ea"/>
              </a:rPr>
              <a:t> and </a:t>
            </a:r>
            <a:r>
              <a:rPr lang="en-US" altLang="zh-CN" b="1">
                <a:solidFill>
                  <a:srgbClr val="C00000"/>
                </a:solidFill>
                <a:sym typeface="+mn-ea"/>
              </a:rPr>
              <a:t>Expensive</a:t>
            </a:r>
            <a:endParaRPr lang="en-US" altLang="zh-CN" b="1">
              <a:solidFill>
                <a:srgbClr val="C00000"/>
              </a:solidFill>
              <a:sym typeface="+mn-ea"/>
            </a:endParaRPr>
          </a:p>
          <a:p>
            <a:endParaRPr lang="en-US" altLang="zh-CN">
              <a:sym typeface="+mn-ea"/>
            </a:endParaRP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Meanwhile, the 2D world has successfully transitioned from closed-set perception to open-set perception. </a:t>
            </a:r>
            <a:endParaRPr lang="en-US" altLang="zh-CN"/>
          </a:p>
          <a:p>
            <a:r>
              <a:rPr lang="en-US" altLang="zh-CN">
                <a:sym typeface="+mn-ea"/>
              </a:rPr>
              <a:t>The term 'closed-set' precisely corresponds to the aforementioned over-reliance on labels and training based on specific datasets. </a:t>
            </a:r>
            <a:endParaRPr lang="en-US" altLang="zh-CN"/>
          </a:p>
          <a:p>
            <a:r>
              <a:rPr lang="en-US" altLang="zh-CN">
                <a:sym typeface="+mn-ea"/>
              </a:rPr>
              <a:t>Currently, 2D open-set tasks are capable of understanding new concepts, performing accurate segmentation and detection, and addressing complex tasks that require reasoning.</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So success in the 2D world could guide open-set tasks in 3D. Here is an example pipeline.</a:t>
            </a:r>
            <a:endParaRPr lang="en-US" altLang="zh-CN"/>
          </a:p>
          <a:p>
            <a:r>
              <a:rPr lang="en-US" altLang="zh-CN">
                <a:sym typeface="+mn-ea"/>
              </a:rPr>
              <a:t>Let me give a short introduction:</a:t>
            </a:r>
            <a:endParaRPr lang="en-US" altLang="zh-CN"/>
          </a:p>
          <a:p>
            <a:endParaRPr lang="en-US" altLang="zh-CN"/>
          </a:p>
          <a:p>
            <a:r>
              <a:rPr lang="en-US" altLang="zh-CN">
                <a:sym typeface="+mn-ea"/>
              </a:rPr>
              <a:t>Total input consists of RGB-D images of a 3D indoor scene and its corresponding point cloud</a:t>
            </a:r>
            <a:endParaRPr lang="en-US" altLang="zh-CN"/>
          </a:p>
          <a:p>
            <a:r>
              <a:rPr lang="en-US" altLang="zh-CN">
                <a:sym typeface="+mn-ea"/>
              </a:rPr>
              <a:t>First, Process the point cloud using the pre-trained Mask 3D model to obtain 3D mask proposals.</a:t>
            </a:r>
            <a:endParaRPr lang="en-US" altLang="zh-CN"/>
          </a:p>
          <a:p>
            <a:r>
              <a:rPr lang="en-US" altLang="zh-CN">
                <a:sym typeface="+mn-ea"/>
              </a:rPr>
              <a:t>then, Project the 3D mask proposals onto 2D images and select the top k images with the most visible points.</a:t>
            </a:r>
            <a:endParaRPr lang="en-US" altLang="zh-CN"/>
          </a:p>
          <a:p>
            <a:r>
              <a:rPr lang="en-US" altLang="zh-CN">
                <a:sym typeface="+mn-ea"/>
              </a:rPr>
              <a:t>Next, the SAM model is applied by inputting the selected image along with a random subset of its visible points to obtain the corresponding 2D mask of the 3D mask in that image.</a:t>
            </a:r>
            <a:endParaRPr lang="en-US" altLang="zh-CN"/>
          </a:p>
          <a:p>
            <a:endParaRPr lang="en-US" altLang="zh-CN"/>
          </a:p>
          <a:p>
            <a:r>
              <a:rPr lang="en-US" altLang="zh-CN">
                <a:sym typeface="+mn-ea"/>
              </a:rPr>
              <a:t>Step 4: Crop instances based on the mask and input them into the CLIP model to obtain image feature embeddings.</a:t>
            </a:r>
            <a:endParaRPr lang="en-US" altLang="zh-CN"/>
          </a:p>
          <a:p>
            <a:r>
              <a:rPr lang="en-US" altLang="zh-CN">
                <a:sym typeface="+mn-ea"/>
              </a:rPr>
              <a:t>Step 5: </a:t>
            </a:r>
            <a:r>
              <a:rPr lang="en-US" altLang="zh-CN">
                <a:sym typeface="+mn-ea"/>
              </a:rPr>
              <a:t>calculate </a:t>
            </a:r>
            <a:r>
              <a:rPr lang="en-US" altLang="zh-CN">
                <a:sym typeface="+mn-ea"/>
              </a:rPr>
              <a:t>cosine similarity calculations between image feature embeddings and text embeddings (from any label or phrase) using the CLIP model for understanding and reasoning.</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This is a commonly adopted framework in the field; however, we still identify areas with potential for improvement and innovation.</a:t>
            </a:r>
            <a:endParaRPr lang="en-US" altLang="zh-CN"/>
          </a:p>
          <a:p>
            <a:r>
              <a:rPr lang="en-US" altLang="zh-CN">
                <a:sym typeface="+mn-ea"/>
              </a:rPr>
              <a:t>First:</a:t>
            </a:r>
            <a:endParaRPr lang="en-US" altLang="zh-CN"/>
          </a:p>
          <a:p>
            <a:r>
              <a:rPr lang="en-US" altLang="zh-CN">
                <a:sym typeface="+mn-ea"/>
              </a:rPr>
              <a:t>most methods use the original CLIP model but overlook its regional limitations. </a:t>
            </a:r>
            <a:endParaRPr lang="en-US" altLang="zh-CN"/>
          </a:p>
          <a:p>
            <a:r>
              <a:rPr lang="en-US" altLang="zh-CN">
                <a:sym typeface="+mn-ea"/>
              </a:rPr>
              <a:t>Applying it directly to object detection results in poor performance due to domain shift, </a:t>
            </a:r>
            <a:endParaRPr lang="en-US" altLang="zh-CN"/>
          </a:p>
          <a:p>
            <a:r>
              <a:rPr lang="en-US" altLang="zh-CN">
                <a:sym typeface="+mn-ea"/>
              </a:rPr>
              <a:t>As CLIP was trained to match entire images to text descriptions, </a:t>
            </a:r>
            <a:endParaRPr lang="en-US" altLang="zh-CN"/>
          </a:p>
          <a:p>
            <a:r>
              <a:rPr lang="en-US" altLang="zh-CN">
                <a:sym typeface="+mn-ea"/>
              </a:rPr>
              <a:t>without capturing detailed alignment between image regions and text.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Sceond:</a:t>
            </a:r>
            <a:endParaRPr lang="en-US" altLang="zh-CN"/>
          </a:p>
          <a:p>
            <a:r>
              <a:rPr lang="en-US" altLang="zh-CN">
                <a:sym typeface="+mn-ea"/>
              </a:rPr>
              <a:t>2D instance segmentation achieves strong results and is widely used in 3D open-set tasks. </a:t>
            </a:r>
            <a:endParaRPr lang="en-US" altLang="zh-CN"/>
          </a:p>
          <a:p>
            <a:r>
              <a:rPr lang="en-US" altLang="zh-CN">
                <a:sym typeface="+mn-ea"/>
              </a:rPr>
              <a:t>However, model sensitivity can cause mismatches between 2D and 3D mask proposals, </a:t>
            </a:r>
            <a:endParaRPr lang="en-US" altLang="zh-CN"/>
          </a:p>
          <a:p>
            <a:r>
              <a:rPr lang="en-US" altLang="zh-CN">
                <a:sym typeface="+mn-ea"/>
              </a:rPr>
              <a:t>leading to incorrect inference results in later stages.</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Third:</a:t>
            </a:r>
            <a:endParaRPr lang="en-US" altLang="zh-CN"/>
          </a:p>
          <a:p>
            <a:r>
              <a:rPr lang="en-US" altLang="zh-CN">
                <a:sym typeface="+mn-ea"/>
              </a:rPr>
              <a:t>Most existing work relies heavily on mask proposals from pre-trained 3D models, </a:t>
            </a:r>
            <a:endParaRPr lang="en-US" altLang="zh-CN"/>
          </a:p>
          <a:p>
            <a:r>
              <a:rPr lang="en-US" altLang="zh-CN">
                <a:sym typeface="+mn-ea"/>
              </a:rPr>
              <a:t>where the quality of these masks directly impacting instance segmentation performance. </a:t>
            </a:r>
            <a:endParaRPr lang="en-US" altLang="zh-CN"/>
          </a:p>
          <a:p>
            <a:r>
              <a:rPr lang="en-US" altLang="zh-CN">
                <a:sym typeface="+mn-ea"/>
              </a:rPr>
              <a:t>However, open-set tasks should not be limited by closed-set models. </a:t>
            </a:r>
            <a:endParaRPr lang="en-US" altLang="zh-CN"/>
          </a:p>
          <a:p>
            <a:r>
              <a:rPr lang="en-US" altLang="zh-CN">
                <a:sym typeface="+mn-ea"/>
              </a:rPr>
              <a:t>Additionally, prior knowledge from 2D segmentation models can help address the limitations in current 3D class performance.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918" y="914400"/>
            <a:ext cx="9800165"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918" y="3560400"/>
            <a:ext cx="9800165"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1">
              <a:rPr lang="en-US"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60" y="774000"/>
            <a:ext cx="1097388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918" y="2484000"/>
            <a:ext cx="9800165"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918" y="3560400"/>
            <a:ext cx="9800165"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60" y="1490400"/>
            <a:ext cx="1097028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1">
              <a:rPr lang="en-US"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996" y="3848400"/>
            <a:ext cx="7769565"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996" y="4615200"/>
            <a:ext cx="7769565"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en-US"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60" y="1501200"/>
            <a:ext cx="517731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2231" y="1501200"/>
            <a:ext cx="517731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1">
              <a:rPr lang="en-US"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60" y="1429200"/>
            <a:ext cx="5342926"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60" y="1854000"/>
            <a:ext cx="5342926"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6364" y="1421729"/>
            <a:ext cx="5342926"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6364" y="1854000"/>
            <a:ext cx="5342926"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1">
              <a:rPr lang="en-US"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60" y="608400"/>
            <a:ext cx="1097028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1">
              <a:rPr lang="en-US"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1">
              <a:rPr lang="en-US"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60" y="1555200"/>
            <a:ext cx="5233592"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1025" y="1555200"/>
            <a:ext cx="5227715"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1">
              <a:rPr lang="en-US"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5808" y="914400"/>
            <a:ext cx="1044103"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90" y="914400"/>
            <a:ext cx="9170103"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1">
              <a:rPr lang="en-US"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60" y="608400"/>
            <a:ext cx="1097028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60" y="1490400"/>
            <a:ext cx="1097028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60" y="6314400"/>
            <a:ext cx="2700266"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1">
              <a:rPr lang="en-US" altLang="en-US" smtClean="0"/>
            </a:fld>
            <a:endParaRPr lang="zh-CN" altLang="en-US"/>
          </a:p>
        </p:txBody>
      </p:sp>
      <p:sp>
        <p:nvSpPr>
          <p:cNvPr id="5" name="页脚占位符 4"/>
          <p:cNvSpPr>
            <a:spLocks noGrp="1"/>
          </p:cNvSpPr>
          <p:nvPr>
            <p:ph type="ftr" sz="quarter" idx="3"/>
            <p:custDataLst>
              <p:tags r:id="rId15"/>
            </p:custDataLst>
          </p:nvPr>
        </p:nvSpPr>
        <p:spPr>
          <a:xfrm>
            <a:off x="4116405" y="6314400"/>
            <a:ext cx="396039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8474" y="6314400"/>
            <a:ext cx="2700266"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tags" Target="../tags/tag81.xml"/><Relationship Id="rId7" Type="http://schemas.openxmlformats.org/officeDocument/2006/relationships/image" Target="../media/image4.png"/><Relationship Id="rId6" Type="http://schemas.openxmlformats.org/officeDocument/2006/relationships/tags" Target="../tags/tag80.xml"/><Relationship Id="rId5" Type="http://schemas.openxmlformats.org/officeDocument/2006/relationships/image" Target="../media/image3.png"/><Relationship Id="rId4" Type="http://schemas.openxmlformats.org/officeDocument/2006/relationships/tags" Target="../tags/tag79.xml"/><Relationship Id="rId30" Type="http://schemas.openxmlformats.org/officeDocument/2006/relationships/notesSlide" Target="../notesSlides/notesSlide11.xml"/><Relationship Id="rId3" Type="http://schemas.openxmlformats.org/officeDocument/2006/relationships/image" Target="../media/image23.png"/><Relationship Id="rId29" Type="http://schemas.openxmlformats.org/officeDocument/2006/relationships/slideLayout" Target="../slideLayouts/slideLayout2.xml"/><Relationship Id="rId28" Type="http://schemas.openxmlformats.org/officeDocument/2006/relationships/tags" Target="../tags/tag89.xml"/><Relationship Id="rId27" Type="http://schemas.openxmlformats.org/officeDocument/2006/relationships/image" Target="../media/image33.png"/><Relationship Id="rId26" Type="http://schemas.openxmlformats.org/officeDocument/2006/relationships/tags" Target="../tags/tag88.xml"/><Relationship Id="rId25" Type="http://schemas.openxmlformats.org/officeDocument/2006/relationships/image" Target="../media/image32.png"/><Relationship Id="rId24" Type="http://schemas.openxmlformats.org/officeDocument/2006/relationships/image" Target="../media/image31.png"/><Relationship Id="rId23" Type="http://schemas.openxmlformats.org/officeDocument/2006/relationships/tags" Target="../tags/tag87.xml"/><Relationship Id="rId22" Type="http://schemas.openxmlformats.org/officeDocument/2006/relationships/image" Target="../media/image30.jpeg"/><Relationship Id="rId21" Type="http://schemas.openxmlformats.org/officeDocument/2006/relationships/image" Target="../media/image29.jpeg"/><Relationship Id="rId20" Type="http://schemas.openxmlformats.org/officeDocument/2006/relationships/image" Target="../media/image28.jpeg"/><Relationship Id="rId2" Type="http://schemas.openxmlformats.org/officeDocument/2006/relationships/image" Target="../media/image22.jpeg"/><Relationship Id="rId19" Type="http://schemas.openxmlformats.org/officeDocument/2006/relationships/image" Target="../media/image27.png"/><Relationship Id="rId18" Type="http://schemas.openxmlformats.org/officeDocument/2006/relationships/tags" Target="../tags/tag86.xml"/><Relationship Id="rId17" Type="http://schemas.openxmlformats.org/officeDocument/2006/relationships/image" Target="../media/image26.png"/><Relationship Id="rId16" Type="http://schemas.openxmlformats.org/officeDocument/2006/relationships/tags" Target="../tags/tag85.xml"/><Relationship Id="rId15" Type="http://schemas.openxmlformats.org/officeDocument/2006/relationships/image" Target="../media/image20.png"/><Relationship Id="rId14" Type="http://schemas.openxmlformats.org/officeDocument/2006/relationships/image" Target="../media/image25.png"/><Relationship Id="rId13" Type="http://schemas.openxmlformats.org/officeDocument/2006/relationships/tags" Target="../tags/tag84.xml"/><Relationship Id="rId12" Type="http://schemas.openxmlformats.org/officeDocument/2006/relationships/image" Target="../media/image19.png"/><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image" Target="../media/image21.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14.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7.png"/><Relationship Id="rId7" Type="http://schemas.openxmlformats.org/officeDocument/2006/relationships/image" Target="../media/image27.png"/><Relationship Id="rId6" Type="http://schemas.openxmlformats.org/officeDocument/2006/relationships/tags" Target="../tags/tag94.xml"/><Relationship Id="rId5" Type="http://schemas.openxmlformats.org/officeDocument/2006/relationships/image" Target="../media/image31.png"/><Relationship Id="rId4" Type="http://schemas.openxmlformats.org/officeDocument/2006/relationships/tags" Target="../tags/tag93.xml"/><Relationship Id="rId3" Type="http://schemas.openxmlformats.org/officeDocument/2006/relationships/image" Target="../media/image26.png"/><Relationship Id="rId2" Type="http://schemas.openxmlformats.org/officeDocument/2006/relationships/tags" Target="../tags/tag92.xml"/><Relationship Id="rId18" Type="http://schemas.openxmlformats.org/officeDocument/2006/relationships/notesSlide" Target="../notesSlides/notesSlide14.xml"/><Relationship Id="rId17" Type="http://schemas.openxmlformats.org/officeDocument/2006/relationships/slideLayout" Target="../slideLayouts/slideLayout2.xml"/><Relationship Id="rId16" Type="http://schemas.openxmlformats.org/officeDocument/2006/relationships/tags" Target="../tags/tag97.xml"/><Relationship Id="rId15" Type="http://schemas.openxmlformats.org/officeDocument/2006/relationships/image" Target="../media/image35.png"/><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1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image" Target="../media/image24.png"/><Relationship Id="rId4" Type="http://schemas.openxmlformats.org/officeDocument/2006/relationships/tags" Target="../tags/tag100.xml"/><Relationship Id="rId3" Type="http://schemas.openxmlformats.org/officeDocument/2006/relationships/image" Target="../media/image19.png"/><Relationship Id="rId2" Type="http://schemas.openxmlformats.org/officeDocument/2006/relationships/image" Target="../media/image18.png"/><Relationship Id="rId16" Type="http://schemas.openxmlformats.org/officeDocument/2006/relationships/notesSlide" Target="../notesSlides/notesSlide16.xml"/><Relationship Id="rId15" Type="http://schemas.openxmlformats.org/officeDocument/2006/relationships/slideLayout" Target="../slideLayouts/slideLayout2.xml"/><Relationship Id="rId14" Type="http://schemas.openxmlformats.org/officeDocument/2006/relationships/tags" Target="../tags/tag105.xml"/><Relationship Id="rId13" Type="http://schemas.openxmlformats.org/officeDocument/2006/relationships/image" Target="../media/image20.png"/><Relationship Id="rId12" Type="http://schemas.openxmlformats.org/officeDocument/2006/relationships/image" Target="../media/image36.png"/><Relationship Id="rId11" Type="http://schemas.openxmlformats.org/officeDocument/2006/relationships/image" Target="../media/image25.png"/><Relationship Id="rId10" Type="http://schemas.openxmlformats.org/officeDocument/2006/relationships/tags" Target="../tags/tag104.xml"/><Relationship Id="rId1" Type="http://schemas.openxmlformats.org/officeDocument/2006/relationships/tags" Target="../tags/tag99.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107.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109.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image" Target="../media/image4.png"/><Relationship Id="rId5" Type="http://schemas.openxmlformats.org/officeDocument/2006/relationships/tags" Target="../tags/tag69.xml"/><Relationship Id="rId4" Type="http://schemas.openxmlformats.org/officeDocument/2006/relationships/image" Target="../media/image3.png"/><Relationship Id="rId3" Type="http://schemas.openxmlformats.org/officeDocument/2006/relationships/tags" Target="../tags/tag68.xml"/><Relationship Id="rId2" Type="http://schemas.openxmlformats.org/officeDocument/2006/relationships/tags" Target="../tags/tag67.xml"/><Relationship Id="rId10" Type="http://schemas.openxmlformats.org/officeDocument/2006/relationships/notesSlide" Target="../notesSlides/notesSlide4.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6.png"/><Relationship Id="rId1" Type="http://schemas.openxmlformats.org/officeDocument/2006/relationships/tags" Target="../tags/tag73.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6.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0" Type="http://schemas.openxmlformats.org/officeDocument/2006/relationships/notesSlide" Target="../notesSlides/notesSlide8.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tags" Target="../tags/tag7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13400" y="1400810"/>
            <a:ext cx="10567035" cy="1605915"/>
            <a:chOff x="1280" y="2059"/>
            <a:chExt cx="16641" cy="2529"/>
          </a:xfrm>
        </p:grpSpPr>
        <p:sp>
          <p:nvSpPr>
            <p:cNvPr id="10" name="文本框 9"/>
            <p:cNvSpPr txBox="1"/>
            <p:nvPr/>
          </p:nvSpPr>
          <p:spPr>
            <a:xfrm>
              <a:off x="1280" y="2215"/>
              <a:ext cx="16641" cy="2373"/>
            </a:xfrm>
            <a:prstGeom prst="rect">
              <a:avLst/>
            </a:prstGeom>
            <a:noFill/>
          </p:spPr>
          <p:txBody>
            <a:bodyPr wrap="square" rtlCol="0" anchor="t">
              <a:spAutoFit/>
            </a:bodyPr>
            <a:p>
              <a:pPr algn="ctr"/>
              <a:r>
                <a:rPr lang="en-US" altLang="zh-CN" sz="3200" b="1">
                  <a:latin typeface="Arial" panose="020B0604020202020204" pitchFamily="34" charset="0"/>
                  <a:cs typeface="Arial" panose="020B0604020202020204" pitchFamily="34" charset="0"/>
                </a:rPr>
                <a:t>         </a:t>
              </a:r>
              <a:r>
                <a:rPr lang="en-US" altLang="zh-CN" sz="3200" b="1">
                  <a:solidFill>
                    <a:schemeClr val="accent4">
                      <a:lumMod val="75000"/>
                    </a:schemeClr>
                  </a:solidFill>
                  <a:latin typeface="Arial" panose="020B0604020202020204" pitchFamily="34" charset="0"/>
                  <a:cs typeface="Arial" panose="020B0604020202020204" pitchFamily="34" charset="0"/>
                </a:rPr>
                <a:t>MOSS</a:t>
              </a:r>
              <a:r>
                <a:rPr lang="en-US" altLang="zh-CN" sz="3200" b="1">
                  <a:solidFill>
                    <a:schemeClr val="accent4">
                      <a:lumMod val="50000"/>
                    </a:schemeClr>
                  </a:solidFill>
                  <a:latin typeface="Arial" panose="020B0604020202020204" pitchFamily="34" charset="0"/>
                  <a:cs typeface="Arial" panose="020B0604020202020204" pitchFamily="34" charset="0"/>
                </a:rPr>
                <a:t>:</a:t>
              </a:r>
              <a:r>
                <a:rPr lang="en-US" altLang="zh-CN" sz="3200" b="1">
                  <a:latin typeface="Arial" panose="020B0604020202020204" pitchFamily="34" charset="0"/>
                  <a:cs typeface="Arial" panose="020B0604020202020204" pitchFamily="34" charset="0"/>
                </a:rPr>
                <a:t> </a:t>
              </a:r>
              <a:r>
                <a:rPr lang="en-US" altLang="zh-CN" sz="3200" b="1">
                  <a:solidFill>
                    <a:schemeClr val="accent4">
                      <a:lumMod val="75000"/>
                    </a:schemeClr>
                  </a:solidFill>
                  <a:latin typeface="Arial" panose="020B0604020202020204" pitchFamily="34" charset="0"/>
                  <a:cs typeface="Arial" panose="020B0604020202020204" pitchFamily="34" charset="0"/>
                </a:rPr>
                <a:t>M</a:t>
              </a:r>
              <a:r>
                <a:rPr lang="en-US" altLang="zh-CN" sz="3200" b="1">
                  <a:latin typeface="Arial" panose="020B0604020202020204" pitchFamily="34" charset="0"/>
                  <a:cs typeface="Arial" panose="020B0604020202020204" pitchFamily="34" charset="0"/>
                </a:rPr>
                <a:t>ask-Oriented </a:t>
              </a:r>
              <a:r>
                <a:rPr lang="en-US" altLang="zh-CN" sz="3200" b="1">
                  <a:solidFill>
                    <a:schemeClr val="accent4">
                      <a:lumMod val="75000"/>
                    </a:schemeClr>
                  </a:solidFill>
                  <a:latin typeface="Arial" panose="020B0604020202020204" pitchFamily="34" charset="0"/>
                  <a:cs typeface="Arial" panose="020B0604020202020204" pitchFamily="34" charset="0"/>
                </a:rPr>
                <a:t>O</a:t>
              </a:r>
              <a:r>
                <a:rPr lang="en-US" altLang="zh-CN" sz="3200" b="1">
                  <a:latin typeface="Arial" panose="020B0604020202020204" pitchFamily="34" charset="0"/>
                  <a:cs typeface="Arial" panose="020B0604020202020204" pitchFamily="34" charset="0"/>
                </a:rPr>
                <a:t>pen-Set for 3D Scene</a:t>
              </a:r>
              <a:r>
                <a:rPr lang="en-US" altLang="zh-CN" sz="3200" b="1">
                  <a:latin typeface="Arial" panose="020B0604020202020204" pitchFamily="34" charset="0"/>
                  <a:cs typeface="Arial" panose="020B0604020202020204" pitchFamily="34" charset="0"/>
                </a:rPr>
                <a:t> </a:t>
              </a:r>
              <a:endParaRPr lang="en-US" altLang="zh-CN" sz="3200" b="1">
                <a:latin typeface="Arial" panose="020B0604020202020204" pitchFamily="34" charset="0"/>
                <a:cs typeface="Arial" panose="020B0604020202020204" pitchFamily="34" charset="0"/>
              </a:endParaRPr>
            </a:p>
            <a:p>
              <a:pPr algn="ctr"/>
              <a:r>
                <a:rPr lang="en-US" altLang="zh-CN" sz="3200" b="1">
                  <a:solidFill>
                    <a:schemeClr val="accent4">
                      <a:lumMod val="75000"/>
                    </a:schemeClr>
                  </a:solidFill>
                  <a:latin typeface="Arial" panose="020B0604020202020204" pitchFamily="34" charset="0"/>
                  <a:cs typeface="Arial" panose="020B0604020202020204" pitchFamily="34" charset="0"/>
                </a:rPr>
                <a:t>S</a:t>
              </a:r>
              <a:r>
                <a:rPr lang="en-US" altLang="zh-CN" sz="3200" b="1">
                  <a:latin typeface="Arial" panose="020B0604020202020204" pitchFamily="34" charset="0"/>
                  <a:cs typeface="Arial" panose="020B0604020202020204" pitchFamily="34" charset="0"/>
                </a:rPr>
                <a:t>egmentation using </a:t>
              </a:r>
              <a:r>
                <a:rPr lang="en-US" altLang="zh-CN" sz="3200" b="1">
                  <a:solidFill>
                    <a:schemeClr val="accent4">
                      <a:lumMod val="75000"/>
                    </a:schemeClr>
                  </a:solidFill>
                  <a:latin typeface="Arial" panose="020B0604020202020204" pitchFamily="34" charset="0"/>
                  <a:cs typeface="Arial" panose="020B0604020202020204" pitchFamily="34" charset="0"/>
                </a:rPr>
                <a:t>S</a:t>
              </a:r>
              <a:r>
                <a:rPr lang="en-US" altLang="zh-CN" sz="3200" b="1">
                  <a:latin typeface="Arial" panose="020B0604020202020204" pitchFamily="34" charset="0"/>
                  <a:cs typeface="Arial" panose="020B0604020202020204" pitchFamily="34" charset="0"/>
                </a:rPr>
                <a:t>uperpoint</a:t>
              </a:r>
              <a:endParaRPr lang="en-US" altLang="zh-CN" sz="3200" b="1">
                <a:latin typeface="Arial" panose="020B0604020202020204" pitchFamily="34" charset="0"/>
                <a:cs typeface="Arial" panose="020B0604020202020204" pitchFamily="34" charset="0"/>
              </a:endParaRPr>
            </a:p>
            <a:p>
              <a:pPr algn="ctr"/>
              <a:r>
                <a:rPr lang="en-US" altLang="zh-CN" sz="2800" b="1" i="1">
                  <a:latin typeface="Arial" panose="020B0604020202020204" pitchFamily="34" charset="0"/>
                  <a:cs typeface="Arial" panose="020B0604020202020204" pitchFamily="34" charset="0"/>
                  <a:sym typeface="+mn-ea"/>
                </a:rPr>
                <a:t>Nov 2024 - ?</a:t>
              </a:r>
              <a:endParaRPr lang="en-US" altLang="zh-CN" sz="2800" b="1">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198" y="2059"/>
              <a:ext cx="1134" cy="1087"/>
            </a:xfrm>
            <a:prstGeom prst="rect">
              <a:avLst/>
            </a:prstGeom>
          </p:spPr>
        </p:pic>
      </p:grpSp>
      <p:sp>
        <p:nvSpPr>
          <p:cNvPr id="2" name="日期占位符 1"/>
          <p:cNvSpPr>
            <a:spLocks noGrp="1"/>
          </p:cNvSpPr>
          <p:nvPr>
            <p:ph type="dt" sz="half" idx="10"/>
          </p:nvPr>
        </p:nvSpPr>
        <p:spPr>
          <a:xfrm>
            <a:off x="3842668" y="6414135"/>
            <a:ext cx="4507865" cy="316865"/>
          </a:xfrm>
        </p:spPr>
        <p:txBody>
          <a:bodyPr>
            <a:noAutofit/>
          </a:bodyPr>
          <a:p>
            <a:pPr algn="ctr"/>
            <a:r>
              <a:rPr lang="en-US" altLang="zh-CN" sz="2000" smtClean="0">
                <a:solidFill>
                  <a:schemeClr val="tx1"/>
                </a:solidFill>
              </a:rPr>
              <a:t>Last updated: </a:t>
            </a:r>
            <a:fld id="{760FBDFE-C587-4B4C-A407-44438C67B59E}" type="datetime1">
              <a:rPr lang="en-US" altLang="en-US" sz="2000" smtClean="0">
                <a:solidFill>
                  <a:schemeClr val="tx1"/>
                </a:solidFill>
              </a:rPr>
            </a:fld>
            <a:endParaRPr lang="en-US" altLang="en-US" sz="2000" smtClean="0">
              <a:solidFill>
                <a:schemeClr val="tx1"/>
              </a:solidFill>
            </a:endParaRPr>
          </a:p>
        </p:txBody>
      </p:sp>
      <p:sp>
        <p:nvSpPr>
          <p:cNvPr id="6" name="文本框 5"/>
          <p:cNvSpPr txBox="1"/>
          <p:nvPr/>
        </p:nvSpPr>
        <p:spPr>
          <a:xfrm>
            <a:off x="3239100" y="3327400"/>
            <a:ext cx="5715000" cy="829945"/>
          </a:xfrm>
          <a:prstGeom prst="rect">
            <a:avLst/>
          </a:prstGeom>
          <a:noFill/>
        </p:spPr>
        <p:txBody>
          <a:bodyPr wrap="square" rtlCol="0">
            <a:spAutoFit/>
          </a:bodyPr>
          <a:p>
            <a:pPr algn="ctr"/>
            <a:r>
              <a:rPr lang="en-US" altLang="zh-CN" sz="2400" b="1">
                <a:latin typeface="Arial" panose="020B0604020202020204" pitchFamily="34" charset="0"/>
                <a:cs typeface="Arial" panose="020B0604020202020204" pitchFamily="34" charset="0"/>
              </a:rPr>
              <a:t>Hongrui Wu</a:t>
            </a:r>
            <a:endParaRPr lang="en-US" altLang="zh-CN" sz="2400" b="1">
              <a:latin typeface="Arial" panose="020B0604020202020204" pitchFamily="34" charset="0"/>
              <a:cs typeface="Arial" panose="020B0604020202020204" pitchFamily="34" charset="0"/>
            </a:endParaRPr>
          </a:p>
          <a:p>
            <a:pPr algn="ctr"/>
            <a:r>
              <a:rPr lang="en-US" altLang="zh-CN" sz="2400" b="1">
                <a:latin typeface="Arial" panose="020B0604020202020204" pitchFamily="34" charset="0"/>
                <a:cs typeface="Arial" panose="020B0604020202020204" pitchFamily="34" charset="0"/>
              </a:rPr>
              <a:t>Tongji University</a:t>
            </a:r>
            <a:endParaRPr lang="en-US" altLang="zh-CN" sz="2400" b="1">
              <a:latin typeface="Arial" panose="020B0604020202020204" pitchFamily="34" charset="0"/>
              <a:cs typeface="Arial" panose="020B0604020202020204" pitchFamily="34" charset="0"/>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Contributions</a:t>
            </a:r>
            <a:endParaRPr lang="zh-CN" altLang="en-US" sz="3200" b="1" dirty="0">
              <a:latin typeface="Arial" panose="020B0604020202020204" pitchFamily="34" charset="0"/>
              <a:cs typeface="Arial" panose="020B0604020202020204" pitchFamily="34" charset="0"/>
              <a:sym typeface="+mn-ea"/>
            </a:endParaRPr>
          </a:p>
        </p:txBody>
      </p:sp>
      <p:sp>
        <p:nvSpPr>
          <p:cNvPr id="3" name="文本框 2"/>
          <p:cNvSpPr txBox="1"/>
          <p:nvPr/>
        </p:nvSpPr>
        <p:spPr>
          <a:xfrm>
            <a:off x="524475" y="1277938"/>
            <a:ext cx="11144250" cy="4984750"/>
          </a:xfrm>
          <a:prstGeom prst="rect">
            <a:avLst/>
          </a:prstGeom>
          <a:noFill/>
        </p:spPr>
        <p:txBody>
          <a:bodyPr wrap="square" rtlCol="0" anchor="t">
            <a:spAutoFit/>
          </a:bodyPr>
          <a:p>
            <a:pPr marL="342900" indent="-342900" fontAlgn="auto">
              <a:spcBef>
                <a:spcPts val="1200"/>
              </a:spcBef>
              <a:buFont typeface="Arial" panose="020B0604020202020204" pitchFamily="34" charset="0"/>
              <a:buChar char="•"/>
            </a:pPr>
            <a:r>
              <a:rPr lang="en-US" altLang="zh-CN" sz="2400">
                <a:sym typeface="+mn-ea"/>
              </a:rPr>
              <a:t>We proposed </a:t>
            </a:r>
            <a:r>
              <a:rPr lang="en-US" altLang="zh-CN" sz="2400" b="1">
                <a:solidFill>
                  <a:schemeClr val="accent4">
                    <a:lumMod val="50000"/>
                  </a:schemeClr>
                </a:solidFill>
                <a:sym typeface="+mn-ea"/>
              </a:rPr>
              <a:t>MOSS</a:t>
            </a:r>
            <a:r>
              <a:rPr lang="en-US" altLang="zh-CN" sz="2400">
                <a:sym typeface="+mn-ea"/>
              </a:rPr>
              <a:t>, a mask-based framework for open-set 3D scene semantic segmentation that enables efficient cross-dimensional feature transfer and inference.</a:t>
            </a:r>
            <a:endParaRPr lang="en-US" altLang="zh-CN" sz="2400"/>
          </a:p>
          <a:p>
            <a:pPr marL="342900" indent="-342900" fontAlgn="auto">
              <a:spcBef>
                <a:spcPts val="1200"/>
              </a:spcBef>
              <a:buFont typeface="Arial" panose="020B0604020202020204" pitchFamily="34" charset="0"/>
              <a:buChar char="•"/>
            </a:pPr>
            <a:r>
              <a:rPr lang="en-US" altLang="zh-CN" sz="2400">
                <a:sym typeface="+mn-ea"/>
              </a:rPr>
              <a:t>We enhanced the frame by implementing </a:t>
            </a:r>
            <a:r>
              <a:rPr lang="en-US" altLang="zh-CN" sz="2400" b="1">
                <a:sym typeface="+mn-ea"/>
              </a:rPr>
              <a:t>global information input with mask</a:t>
            </a:r>
            <a:r>
              <a:rPr lang="en-US" altLang="zh-CN" sz="2400">
                <a:sym typeface="+mn-ea"/>
              </a:rPr>
              <a:t> constraints to strengthen attention.</a:t>
            </a:r>
            <a:endParaRPr lang="en-US" altLang="zh-CN" sz="2400">
              <a:sym typeface="+mn-ea"/>
            </a:endParaRPr>
          </a:p>
          <a:p>
            <a:pPr marL="342900" indent="-342900" fontAlgn="auto">
              <a:spcBef>
                <a:spcPts val="1200"/>
              </a:spcBef>
              <a:buFont typeface="Arial" panose="020B0604020202020204" pitchFamily="34" charset="0"/>
              <a:buChar char="•"/>
            </a:pPr>
            <a:r>
              <a:rPr lang="en-US" altLang="zh-CN" sz="2400">
                <a:sym typeface="+mn-ea"/>
              </a:rPr>
              <a:t>We employed </a:t>
            </a:r>
            <a:r>
              <a:rPr lang="en-US" altLang="zh-CN" sz="2400" b="1">
                <a:sym typeface="+mn-ea"/>
              </a:rPr>
              <a:t>a density-guided dilation algorithm</a:t>
            </a:r>
            <a:r>
              <a:rPr lang="en-US" altLang="zh-CN" sz="2400">
                <a:sym typeface="+mn-ea"/>
              </a:rPr>
              <a:t> to optimize the matching precision between 2D and 3D masks.</a:t>
            </a:r>
            <a:endParaRPr lang="en-US" altLang="zh-CN" sz="2400"/>
          </a:p>
          <a:p>
            <a:pPr marL="342900" indent="-342900" fontAlgn="auto">
              <a:spcBef>
                <a:spcPts val="1200"/>
              </a:spcBef>
              <a:buFont typeface="Arial" panose="020B0604020202020204" pitchFamily="34" charset="0"/>
              <a:buChar char="•"/>
            </a:pPr>
            <a:r>
              <a:rPr lang="en-US" altLang="zh-CN" sz="2400">
                <a:sym typeface="+mn-ea"/>
              </a:rPr>
              <a:t>We also introduce a novel method to enhance 3D mask proposals, which leverages 2D prior knowledge to perform </a:t>
            </a:r>
            <a:r>
              <a:rPr lang="en-US" altLang="zh-CN" sz="2400" b="1">
                <a:sym typeface="+mn-ea"/>
              </a:rPr>
              <a:t>back-projection</a:t>
            </a:r>
            <a:r>
              <a:rPr lang="en-US" altLang="zh-CN" sz="2400">
                <a:sym typeface="+mn-ea"/>
              </a:rPr>
              <a:t> on a 3D pre-trained model. This approach guides</a:t>
            </a:r>
            <a:r>
              <a:rPr lang="en-US" altLang="zh-CN" sz="2400" b="1">
                <a:sym typeface="+mn-ea"/>
              </a:rPr>
              <a:t> the capture of superpoint clusters</a:t>
            </a:r>
            <a:r>
              <a:rPr lang="en-US" altLang="zh-CN" sz="2400">
                <a:sym typeface="+mn-ea"/>
              </a:rPr>
              <a:t> in the 3D scene, thereby improving the quality of the output results of </a:t>
            </a:r>
            <a:r>
              <a:rPr lang="en-US" altLang="zh-CN" sz="2400" b="1">
                <a:sym typeface="+mn-ea"/>
              </a:rPr>
              <a:t>fine-tuning the close-set model result</a:t>
            </a:r>
            <a:r>
              <a:rPr lang="en-US" altLang="zh-CN" sz="2400">
                <a:sym typeface="+mn-ea"/>
              </a:rPr>
              <a:t>.</a:t>
            </a:r>
            <a:endParaRPr lang="en-US" altLang="zh-CN" sz="2400">
              <a:sym typeface="+mn-ea"/>
            </a:endParaRPr>
          </a:p>
        </p:txBody>
      </p:sp>
      <p:sp>
        <p:nvSpPr>
          <p:cNvPr id="4" name="日期占位符 3"/>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 name="圆角矩形 133"/>
          <p:cNvSpPr/>
          <p:nvPr/>
        </p:nvSpPr>
        <p:spPr>
          <a:xfrm>
            <a:off x="6827485" y="4638675"/>
            <a:ext cx="2425065" cy="1209675"/>
          </a:xfrm>
          <a:prstGeom prst="roundRect">
            <a:avLst>
              <a:gd name="adj" fmla="val 8652"/>
            </a:avLst>
          </a:prstGeom>
          <a:solidFill>
            <a:srgbClr val="D9D9D9">
              <a:alpha val="6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5" name="圆角矩形 94"/>
          <p:cNvSpPr/>
          <p:nvPr/>
        </p:nvSpPr>
        <p:spPr>
          <a:xfrm>
            <a:off x="4544157" y="2368565"/>
            <a:ext cx="864000" cy="432000"/>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dirty="0">
                <a:solidFill>
                  <a:schemeClr val="tx1"/>
                </a:solidFill>
                <a:latin typeface="Arial" panose="020B0604020202020204" pitchFamily="34" charset="0"/>
                <a:cs typeface="Arial" panose="020B0604020202020204" pitchFamily="34" charset="0"/>
                <a:sym typeface="+mn-ea"/>
              </a:rPr>
              <a:t>Directional </a:t>
            </a:r>
            <a:endParaRPr lang="en-US" altLang="zh-CN" sz="1000" dirty="0">
              <a:solidFill>
                <a:schemeClr val="tx1"/>
              </a:solidFill>
              <a:latin typeface="Arial" panose="020B0604020202020204" pitchFamily="34" charset="0"/>
              <a:cs typeface="Arial" panose="020B0604020202020204" pitchFamily="34" charset="0"/>
              <a:sym typeface="+mn-ea"/>
            </a:endParaRPr>
          </a:p>
          <a:p>
            <a:pPr algn="ctr"/>
            <a:r>
              <a:rPr lang="en-US" altLang="zh-CN" sz="1000" dirty="0">
                <a:solidFill>
                  <a:schemeClr val="tx1"/>
                </a:solidFill>
                <a:latin typeface="Arial" panose="020B0604020202020204" pitchFamily="34" charset="0"/>
                <a:cs typeface="Arial" panose="020B0604020202020204" pitchFamily="34" charset="0"/>
                <a:sym typeface="+mn-ea"/>
              </a:rPr>
              <a:t>Expansion</a:t>
            </a:r>
            <a:endParaRPr lang="en-US" altLang="zh-CN" sz="1000" dirty="0">
              <a:solidFill>
                <a:schemeClr val="tx1"/>
              </a:solidFill>
              <a:latin typeface="Arial" panose="020B0604020202020204" pitchFamily="34" charset="0"/>
              <a:cs typeface="Arial" panose="020B0604020202020204" pitchFamily="34" charset="0"/>
              <a:sym typeface="+mn-ea"/>
            </a:endParaRPr>
          </a:p>
        </p:txBody>
      </p:sp>
      <p:grpSp>
        <p:nvGrpSpPr>
          <p:cNvPr id="68" name="组合 67"/>
          <p:cNvGrpSpPr>
            <a:grpSpLocks noChangeAspect="1"/>
          </p:cNvGrpSpPr>
          <p:nvPr/>
        </p:nvGrpSpPr>
        <p:grpSpPr>
          <a:xfrm rot="0">
            <a:off x="7973415" y="4906700"/>
            <a:ext cx="1080555" cy="837565"/>
            <a:chOff x="16659" y="11284"/>
            <a:chExt cx="3894" cy="3021"/>
          </a:xfrm>
        </p:grpSpPr>
        <p:pic>
          <p:nvPicPr>
            <p:cNvPr id="71" name="图片 70" descr="330"/>
            <p:cNvPicPr>
              <a:picLocks noChangeAspect="1"/>
            </p:cNvPicPr>
            <p:nvPr/>
          </p:nvPicPr>
          <p:blipFill>
            <a:blip r:embed="rId1"/>
            <a:stretch>
              <a:fillRect/>
            </a:stretch>
          </p:blipFill>
          <p:spPr>
            <a:xfrm>
              <a:off x="16659" y="11969"/>
              <a:ext cx="3118" cy="2336"/>
            </a:xfrm>
            <a:prstGeom prst="rect">
              <a:avLst/>
            </a:prstGeom>
            <a:ln>
              <a:solidFill>
                <a:schemeClr val="bg1"/>
              </a:solidFill>
            </a:ln>
          </p:spPr>
        </p:pic>
        <p:pic>
          <p:nvPicPr>
            <p:cNvPr id="70" name="图片 69" descr="1010"/>
            <p:cNvPicPr>
              <a:picLocks noChangeAspect="1"/>
            </p:cNvPicPr>
            <p:nvPr/>
          </p:nvPicPr>
          <p:blipFill>
            <a:blip r:embed="rId2"/>
            <a:stretch>
              <a:fillRect/>
            </a:stretch>
          </p:blipFill>
          <p:spPr>
            <a:xfrm>
              <a:off x="17090" y="11627"/>
              <a:ext cx="3032" cy="2336"/>
            </a:xfrm>
            <a:prstGeom prst="rect">
              <a:avLst/>
            </a:prstGeom>
            <a:ln>
              <a:solidFill>
                <a:schemeClr val="bg1"/>
              </a:solidFill>
            </a:ln>
          </p:spPr>
        </p:pic>
        <p:pic>
          <p:nvPicPr>
            <p:cNvPr id="69" name="图片 68"/>
            <p:cNvPicPr>
              <a:picLocks noChangeAspect="1"/>
            </p:cNvPicPr>
            <p:nvPr/>
          </p:nvPicPr>
          <p:blipFill>
            <a:blip r:embed="rId3"/>
            <a:stretch>
              <a:fillRect/>
            </a:stretch>
          </p:blipFill>
          <p:spPr>
            <a:xfrm>
              <a:off x="17436" y="11284"/>
              <a:ext cx="3117" cy="2338"/>
            </a:xfrm>
            <a:prstGeom prst="rect">
              <a:avLst/>
            </a:prstGeom>
            <a:ln>
              <a:solidFill>
                <a:schemeClr val="bg1"/>
              </a:solidFill>
            </a:ln>
          </p:spPr>
        </p:pic>
      </p:grpSp>
      <p:sp>
        <p:nvSpPr>
          <p:cNvPr id="93" name="圆角矩形 92"/>
          <p:cNvSpPr/>
          <p:nvPr/>
        </p:nvSpPr>
        <p:spPr>
          <a:xfrm>
            <a:off x="3873465" y="2931795"/>
            <a:ext cx="1941195" cy="1548000"/>
          </a:xfrm>
          <a:prstGeom prst="roundRect">
            <a:avLst>
              <a:gd name="adj" fmla="val 8652"/>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600" y="0"/>
            <a:ext cx="4805045"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Our Proposed </a:t>
            </a:r>
            <a:r>
              <a:rPr lang="en-US" altLang="zh-CN" sz="3200" b="1" dirty="0">
                <a:solidFill>
                  <a:schemeClr val="accent4">
                    <a:lumMod val="50000"/>
                  </a:schemeClr>
                </a:solidFill>
                <a:latin typeface="Arial" panose="020B0604020202020204" pitchFamily="34" charset="0"/>
                <a:cs typeface="Arial" panose="020B0604020202020204" pitchFamily="34" charset="0"/>
                <a:sym typeface="+mn-ea"/>
              </a:rPr>
              <a:t>MOSS</a:t>
            </a:r>
            <a:endParaRPr lang="zh-CN" altLang="en-US" sz="3200" b="1" dirty="0">
              <a:latin typeface="Arial" panose="020B0604020202020204" pitchFamily="34" charset="0"/>
              <a:cs typeface="Arial" panose="020B0604020202020204" pitchFamily="34" charset="0"/>
              <a:sym typeface="+mn-ea"/>
            </a:endParaRPr>
          </a:p>
        </p:txBody>
      </p:sp>
      <p:sp>
        <p:nvSpPr>
          <p:cNvPr id="23" name="圆角矩形 22"/>
          <p:cNvSpPr/>
          <p:nvPr/>
        </p:nvSpPr>
        <p:spPr>
          <a:xfrm>
            <a:off x="741645" y="2931795"/>
            <a:ext cx="2302510" cy="1548000"/>
          </a:xfrm>
          <a:prstGeom prst="roundRect">
            <a:avLst>
              <a:gd name="adj" fmla="val 8652"/>
            </a:avLst>
          </a:prstGeom>
          <a:solidFill>
            <a:schemeClr val="accent4">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日期占位符 3"/>
          <p:cNvSpPr>
            <a:spLocks noGrp="1"/>
          </p:cNvSpPr>
          <p:nvPr>
            <p:ph type="dt" sz="half" idx="10"/>
          </p:nvPr>
        </p:nvSpPr>
        <p:spPr/>
        <p:txBody>
          <a:bodyPr/>
          <a:p>
            <a:fld id="{760FBDFE-C587-4B4C-A407-44438C67B59E}" type="datetime1">
              <a:rPr lang="en-US" altLang="en-US" smtClean="0"/>
            </a:fld>
            <a:endParaRPr lang="zh-CN" altLang="en-US"/>
          </a:p>
        </p:txBody>
      </p:sp>
      <p:pic>
        <p:nvPicPr>
          <p:cNvPr id="7" name="图片 6" descr="ori"/>
          <p:cNvPicPr>
            <a:picLocks noChangeAspect="1"/>
          </p:cNvPicPr>
          <p:nvPr>
            <p:custDataLst>
              <p:tags r:id="rId4"/>
            </p:custDataLst>
          </p:nvPr>
        </p:nvPicPr>
        <p:blipFill>
          <a:blip r:embed="rId5">
            <a:clrChange>
              <a:clrFrom>
                <a:srgbClr val="3A3A3A">
                  <a:alpha val="100000"/>
                </a:srgbClr>
              </a:clrFrom>
              <a:clrTo>
                <a:srgbClr val="3A3A3A">
                  <a:alpha val="100000"/>
                  <a:alpha val="0"/>
                </a:srgbClr>
              </a:clrTo>
            </a:clrChange>
            <a:lum bright="24000" contrast="30000"/>
          </a:blip>
          <a:srcRect l="24724" t="13130" r="15267" b="13398"/>
          <a:stretch>
            <a:fillRect/>
          </a:stretch>
        </p:blipFill>
        <p:spPr>
          <a:xfrm>
            <a:off x="857850" y="3020710"/>
            <a:ext cx="1980000" cy="1363345"/>
          </a:xfrm>
          <a:prstGeom prst="rect">
            <a:avLst/>
          </a:prstGeom>
        </p:spPr>
      </p:pic>
      <p:pic>
        <p:nvPicPr>
          <p:cNvPr id="8" name="图片 7"/>
          <p:cNvPicPr>
            <a:picLocks noChangeAspect="1"/>
          </p:cNvPicPr>
          <p:nvPr>
            <p:custDataLst>
              <p:tags r:id="rId6"/>
            </p:custDataLst>
          </p:nvPr>
        </p:nvPicPr>
        <p:blipFill>
          <a:blip r:embed="rId7">
            <a:lum contrast="24000"/>
          </a:blip>
          <a:srcRect l="6241" t="7288" r="11119" b="2034"/>
          <a:stretch>
            <a:fillRect/>
          </a:stretch>
        </p:blipFill>
        <p:spPr>
          <a:xfrm>
            <a:off x="1325970" y="1530350"/>
            <a:ext cx="1440000" cy="937275"/>
          </a:xfrm>
          <a:prstGeom prst="rect">
            <a:avLst/>
          </a:prstGeom>
        </p:spPr>
      </p:pic>
      <p:grpSp>
        <p:nvGrpSpPr>
          <p:cNvPr id="48" name="组合 47"/>
          <p:cNvGrpSpPr>
            <a:grpSpLocks noChangeAspect="1"/>
          </p:cNvGrpSpPr>
          <p:nvPr/>
        </p:nvGrpSpPr>
        <p:grpSpPr>
          <a:xfrm>
            <a:off x="5306565" y="4795268"/>
            <a:ext cx="864000" cy="1052323"/>
            <a:chOff x="9693" y="5238"/>
            <a:chExt cx="3576" cy="4356"/>
          </a:xfrm>
        </p:grpSpPr>
        <p:pic>
          <p:nvPicPr>
            <p:cNvPr id="10" name="图片 9" descr="7b0a202020202266696c746572223a20223131220a7d0a"/>
            <p:cNvPicPr>
              <a:picLocks noChangeAspect="1"/>
            </p:cNvPicPr>
            <p:nvPr>
              <p:custDataLst>
                <p:tags r:id="rId8"/>
              </p:custDataLst>
            </p:nvPr>
          </p:nvPicPr>
          <p:blipFill>
            <a:blip r:embed="rId9">
              <a:lum bright="18000" contrast="12000"/>
            </a:blip>
            <a:srcRect l="17859" t="5988" r="14373" b="9691"/>
            <a:stretch>
              <a:fillRect/>
            </a:stretch>
          </p:blipFill>
          <p:spPr>
            <a:xfrm>
              <a:off x="9867" y="5400"/>
              <a:ext cx="3402" cy="4194"/>
            </a:xfrm>
            <a:prstGeom prst="rect">
              <a:avLst/>
            </a:prstGeom>
          </p:spPr>
        </p:pic>
        <p:grpSp>
          <p:nvGrpSpPr>
            <p:cNvPr id="35" name="组合 34"/>
            <p:cNvGrpSpPr/>
            <p:nvPr/>
          </p:nvGrpSpPr>
          <p:grpSpPr>
            <a:xfrm>
              <a:off x="9693" y="5238"/>
              <a:ext cx="3339" cy="3775"/>
              <a:chOff x="10441" y="11302"/>
              <a:chExt cx="3339" cy="3775"/>
            </a:xfrm>
          </p:grpSpPr>
          <p:sp>
            <p:nvSpPr>
              <p:cNvPr id="39" name="圆角矩形 38"/>
              <p:cNvSpPr/>
              <p:nvPr/>
            </p:nvSpPr>
            <p:spPr>
              <a:xfrm>
                <a:off x="10441" y="11302"/>
                <a:ext cx="2002" cy="1695"/>
              </a:xfrm>
              <a:prstGeom prst="roundRect">
                <a:avLst/>
              </a:prstGeom>
              <a:noFill/>
              <a:ln w="28575">
                <a:solidFill>
                  <a:srgbClr val="C00000"/>
                </a:solidFill>
              </a:ln>
              <a:scene3d>
                <a:camera prst="isometricLeftDown">
                  <a:rot lat="2400000" lon="2400000" rev="60000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圆角矩形 39"/>
              <p:cNvSpPr/>
              <p:nvPr/>
            </p:nvSpPr>
            <p:spPr>
              <a:xfrm>
                <a:off x="12194" y="14565"/>
                <a:ext cx="1586"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圆角矩形 35"/>
              <p:cNvSpPr/>
              <p:nvPr/>
            </p:nvSpPr>
            <p:spPr>
              <a:xfrm>
                <a:off x="11427" y="13979"/>
                <a:ext cx="633"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7" name="图片 26" descr="7b0a202020202266696c746572223a20223131220a7d0a"/>
            <p:cNvPicPr>
              <a:picLocks noChangeAspect="1"/>
            </p:cNvPicPr>
            <p:nvPr>
              <p:custDataLst>
                <p:tags r:id="rId10"/>
              </p:custDataLst>
            </p:nvPr>
          </p:nvPicPr>
          <p:blipFill>
            <a:blip r:embed="rId9">
              <a:lum bright="18000" contrast="12000"/>
            </a:blip>
            <a:srcRect l="54631" t="70103" r="27919" b="21211"/>
            <a:stretch>
              <a:fillRect/>
            </a:stretch>
          </p:blipFill>
          <p:spPr>
            <a:xfrm rot="3720000">
              <a:off x="11898" y="8059"/>
              <a:ext cx="737" cy="363"/>
            </a:xfrm>
            <a:prstGeom prst="rect">
              <a:avLst/>
            </a:prstGeom>
          </p:spPr>
        </p:pic>
        <p:pic>
          <p:nvPicPr>
            <p:cNvPr id="47" name="图片 46" descr="7b0a202020202266696c746572223a20223131220a7d0a"/>
            <p:cNvPicPr>
              <a:picLocks noChangeAspect="1"/>
            </p:cNvPicPr>
            <p:nvPr>
              <p:custDataLst>
                <p:tags r:id="rId11"/>
              </p:custDataLst>
            </p:nvPr>
          </p:nvPicPr>
          <p:blipFill>
            <a:blip r:embed="rId9">
              <a:lum bright="42000" contrast="12000"/>
            </a:blip>
            <a:srcRect l="54631" t="70103" r="35614" b="20685"/>
            <a:stretch>
              <a:fillRect/>
            </a:stretch>
          </p:blipFill>
          <p:spPr>
            <a:xfrm rot="240000">
              <a:off x="10697" y="7986"/>
              <a:ext cx="412" cy="385"/>
            </a:xfrm>
            <a:prstGeom prst="rect">
              <a:avLst/>
            </a:prstGeom>
          </p:spPr>
        </p:pic>
      </p:grpSp>
      <p:grpSp>
        <p:nvGrpSpPr>
          <p:cNvPr id="41" name="组合 40"/>
          <p:cNvGrpSpPr>
            <a:grpSpLocks noChangeAspect="1"/>
          </p:cNvGrpSpPr>
          <p:nvPr/>
        </p:nvGrpSpPr>
        <p:grpSpPr>
          <a:xfrm rot="0">
            <a:off x="2982130" y="1461954"/>
            <a:ext cx="900000" cy="1041231"/>
            <a:chOff x="10321" y="11277"/>
            <a:chExt cx="3498" cy="4048"/>
          </a:xfrm>
        </p:grpSpPr>
        <p:pic>
          <p:nvPicPr>
            <p:cNvPr id="44" name="图片 43" descr="scatter_4_80 (3)"/>
            <p:cNvPicPr>
              <a:picLocks noChangeAspect="1"/>
            </p:cNvPicPr>
            <p:nvPr/>
          </p:nvPicPr>
          <p:blipFill>
            <a:blip r:embed="rId12"/>
            <a:srcRect l="44898" t="13561" b="-6652"/>
            <a:stretch>
              <a:fillRect/>
            </a:stretch>
          </p:blipFill>
          <p:spPr>
            <a:xfrm rot="21000000">
              <a:off x="10627" y="11277"/>
              <a:ext cx="3192" cy="4048"/>
            </a:xfrm>
            <a:prstGeom prst="rect">
              <a:avLst/>
            </a:prstGeom>
          </p:spPr>
        </p:pic>
        <p:sp>
          <p:nvSpPr>
            <p:cNvPr id="42" name="圆角矩形 41"/>
            <p:cNvSpPr/>
            <p:nvPr/>
          </p:nvSpPr>
          <p:spPr>
            <a:xfrm>
              <a:off x="11427" y="13881"/>
              <a:ext cx="633"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圆角矩形 44"/>
            <p:cNvSpPr/>
            <p:nvPr/>
          </p:nvSpPr>
          <p:spPr>
            <a:xfrm>
              <a:off x="10321" y="11527"/>
              <a:ext cx="2206" cy="1414"/>
            </a:xfrm>
            <a:prstGeom prst="roundRect">
              <a:avLst/>
            </a:prstGeom>
            <a:noFill/>
            <a:ln w="28575">
              <a:solidFill>
                <a:srgbClr val="C00000"/>
              </a:solidFill>
            </a:ln>
            <a:scene3d>
              <a:camera prst="isometricLeftDown">
                <a:rot lat="1800000" lon="3300000" rev="78000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圆角矩形 45"/>
            <p:cNvSpPr/>
            <p:nvPr/>
          </p:nvSpPr>
          <p:spPr>
            <a:xfrm>
              <a:off x="12194" y="14635"/>
              <a:ext cx="1586"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1" name="图片 10" descr="7b0a202020202266696c746572223a20223131220a7d0a"/>
          <p:cNvPicPr>
            <a:picLocks noChangeAspect="1"/>
          </p:cNvPicPr>
          <p:nvPr>
            <p:custDataLst>
              <p:tags r:id="rId13"/>
            </p:custDataLst>
          </p:nvPr>
        </p:nvPicPr>
        <p:blipFill>
          <a:blip r:embed="rId14">
            <a:clrChange>
              <a:clrFrom>
                <a:srgbClr val="FBFBFB">
                  <a:alpha val="100000"/>
                </a:srgbClr>
              </a:clrFrom>
              <a:clrTo>
                <a:srgbClr val="FBFBFB">
                  <a:alpha val="100000"/>
                  <a:alpha val="0"/>
                </a:srgbClr>
              </a:clrTo>
            </a:clrChange>
            <a:lum bright="24000" contrast="-6000"/>
          </a:blip>
          <a:stretch>
            <a:fillRect/>
          </a:stretch>
        </p:blipFill>
        <p:spPr>
          <a:xfrm>
            <a:off x="1145970" y="4926980"/>
            <a:ext cx="1800000" cy="1078865"/>
          </a:xfrm>
          <a:prstGeom prst="rect">
            <a:avLst/>
          </a:prstGeom>
        </p:spPr>
      </p:pic>
      <p:pic>
        <p:nvPicPr>
          <p:cNvPr id="22" name="图片 21"/>
          <p:cNvPicPr>
            <a:picLocks noChangeAspect="1"/>
          </p:cNvPicPr>
          <p:nvPr/>
        </p:nvPicPr>
        <p:blipFill>
          <a:blip r:embed="rId15">
            <a:lum bright="12000" contrast="18000"/>
          </a:blip>
          <a:srcRect l="14131" t="8979" r="21377"/>
          <a:stretch>
            <a:fillRect/>
          </a:stretch>
        </p:blipFill>
        <p:spPr>
          <a:xfrm>
            <a:off x="6961549" y="4883785"/>
            <a:ext cx="756000" cy="883096"/>
          </a:xfrm>
          <a:prstGeom prst="rect">
            <a:avLst/>
          </a:prstGeom>
        </p:spPr>
      </p:pic>
      <p:grpSp>
        <p:nvGrpSpPr>
          <p:cNvPr id="20" name="组合 19"/>
          <p:cNvGrpSpPr>
            <a:grpSpLocks noChangeAspect="1"/>
          </p:cNvGrpSpPr>
          <p:nvPr/>
        </p:nvGrpSpPr>
        <p:grpSpPr>
          <a:xfrm>
            <a:off x="4179740" y="1336745"/>
            <a:ext cx="900000" cy="1120293"/>
            <a:chOff x="11300" y="6854"/>
            <a:chExt cx="1912" cy="2380"/>
          </a:xfrm>
        </p:grpSpPr>
        <p:pic>
          <p:nvPicPr>
            <p:cNvPr id="37" name="图片 36" descr="purple_density_mask_4_80 (1)"/>
            <p:cNvPicPr>
              <a:picLocks noChangeAspect="1"/>
            </p:cNvPicPr>
            <p:nvPr>
              <p:custDataLst>
                <p:tags r:id="rId16"/>
              </p:custDataLst>
            </p:nvPr>
          </p:nvPicPr>
          <p:blipFill>
            <a:blip r:embed="rId17"/>
            <a:srcRect l="49438" t="15902"/>
            <a:stretch>
              <a:fillRect/>
            </a:stretch>
          </p:blipFill>
          <p:spPr>
            <a:xfrm>
              <a:off x="11304" y="6854"/>
              <a:ext cx="1908" cy="2381"/>
            </a:xfrm>
            <a:prstGeom prst="rect">
              <a:avLst/>
            </a:prstGeom>
          </p:spPr>
        </p:pic>
        <p:pic>
          <p:nvPicPr>
            <p:cNvPr id="38" name="图片 37" descr="red_base_mask_4_80 (2)"/>
            <p:cNvPicPr>
              <a:picLocks noChangeAspect="1"/>
            </p:cNvPicPr>
            <p:nvPr>
              <p:custDataLst>
                <p:tags r:id="rId18"/>
              </p:custDataLst>
            </p:nvPr>
          </p:nvPicPr>
          <p:blipFill>
            <a:blip r:embed="rId19"/>
            <a:srcRect l="49327" t="15902"/>
            <a:stretch>
              <a:fillRect/>
            </a:stretch>
          </p:blipFill>
          <p:spPr>
            <a:xfrm>
              <a:off x="11300" y="6854"/>
              <a:ext cx="1913" cy="2381"/>
            </a:xfrm>
            <a:prstGeom prst="rect">
              <a:avLst/>
            </a:prstGeom>
          </p:spPr>
        </p:pic>
      </p:grpSp>
      <p:sp>
        <p:nvSpPr>
          <p:cNvPr id="30" name="圆角矩形 29"/>
          <p:cNvSpPr/>
          <p:nvPr/>
        </p:nvSpPr>
        <p:spPr>
          <a:xfrm>
            <a:off x="2501865" y="4084320"/>
            <a:ext cx="1260000" cy="324000"/>
          </a:xfrm>
          <a:prstGeom prst="roundRect">
            <a:avLst>
              <a:gd name="adj" fmla="val 13157"/>
            </a:avLst>
          </a:prstGeom>
          <a:solidFill>
            <a:srgbClr val="F5FAF1"/>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a:solidFill>
                  <a:schemeClr val="tx1"/>
                </a:solidFill>
                <a:latin typeface="Arial" panose="020B0604020202020204" pitchFamily="34" charset="0"/>
                <a:cs typeface="Arial" panose="020B0604020202020204" pitchFamily="34" charset="0"/>
                <a:sym typeface="+mn-ea"/>
              </a:rPr>
              <a:t>Input </a:t>
            </a:r>
            <a:r>
              <a:rPr lang="zh-CN" altLang="en-US" sz="1200">
                <a:solidFill>
                  <a:schemeClr val="tx1"/>
                </a:solidFill>
                <a:latin typeface="Arial" panose="020B0604020202020204" pitchFamily="34" charset="0"/>
                <a:cs typeface="Arial" panose="020B0604020202020204" pitchFamily="34" charset="0"/>
                <a:sym typeface="+mn-ea"/>
              </a:rPr>
              <a:t>①</a:t>
            </a:r>
            <a:r>
              <a:rPr lang="en-US" altLang="zh-CN" sz="1200">
                <a:solidFill>
                  <a:schemeClr val="tx1"/>
                </a:solidFill>
                <a:latin typeface="Arial" panose="020B0604020202020204" pitchFamily="34" charset="0"/>
                <a:cs typeface="Arial" panose="020B0604020202020204" pitchFamily="34" charset="0"/>
                <a:sym typeface="+mn-ea"/>
              </a:rPr>
              <a:t> *.ply</a:t>
            </a:r>
            <a:endParaRPr lang="en-US" altLang="zh-CN" sz="1200">
              <a:solidFill>
                <a:schemeClr val="tx1"/>
              </a:solidFill>
              <a:latin typeface="Arial" panose="020B0604020202020204" pitchFamily="34" charset="0"/>
              <a:cs typeface="Arial" panose="020B0604020202020204" pitchFamily="34" charset="0"/>
              <a:sym typeface="+mn-ea"/>
            </a:endParaRPr>
          </a:p>
        </p:txBody>
      </p:sp>
      <p:sp>
        <p:nvSpPr>
          <p:cNvPr id="31" name="圆角矩形 30"/>
          <p:cNvSpPr/>
          <p:nvPr/>
        </p:nvSpPr>
        <p:spPr>
          <a:xfrm>
            <a:off x="1091850" y="4610750"/>
            <a:ext cx="1548000" cy="288000"/>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Get SuperPoint G</a:t>
            </a:r>
            <a:r>
              <a:rPr lang="en-US" altLang="zh-CN" sz="1000">
                <a:solidFill>
                  <a:schemeClr val="tx1"/>
                </a:solidFill>
                <a:latin typeface="Arial" panose="020B0604020202020204" pitchFamily="34" charset="0"/>
                <a:cs typeface="Arial" panose="020B0604020202020204" pitchFamily="34" charset="0"/>
                <a:sym typeface="+mn-ea"/>
              </a:rPr>
              <a:t>roups</a:t>
            </a:r>
            <a:endParaRPr lang="en-US" altLang="zh-CN" sz="1000">
              <a:solidFill>
                <a:schemeClr val="tx1"/>
              </a:solidFill>
              <a:latin typeface="Arial" panose="020B0604020202020204" pitchFamily="34" charset="0"/>
              <a:cs typeface="Arial" panose="020B0604020202020204" pitchFamily="34" charset="0"/>
              <a:sym typeface="+mn-ea"/>
            </a:endParaRPr>
          </a:p>
        </p:txBody>
      </p:sp>
      <p:sp>
        <p:nvSpPr>
          <p:cNvPr id="32" name="圆角矩形 31"/>
          <p:cNvSpPr/>
          <p:nvPr/>
        </p:nvSpPr>
        <p:spPr>
          <a:xfrm>
            <a:off x="1091850" y="2582560"/>
            <a:ext cx="1548000" cy="287655"/>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Get 3D Mask Proposal</a:t>
            </a:r>
            <a:r>
              <a:rPr lang="en-US" altLang="zh-CN" sz="1000">
                <a:solidFill>
                  <a:schemeClr val="tx1"/>
                </a:solidFill>
                <a:latin typeface="Arial" panose="020B0604020202020204" pitchFamily="34" charset="0"/>
                <a:cs typeface="Arial" panose="020B0604020202020204" pitchFamily="34" charset="0"/>
                <a:sym typeface="+mn-ea"/>
              </a:rPr>
              <a:t>s</a:t>
            </a:r>
            <a:endParaRPr lang="en-US" altLang="zh-CN" sz="1000">
              <a:solidFill>
                <a:schemeClr val="tx1"/>
              </a:solidFill>
              <a:latin typeface="Arial" panose="020B0604020202020204" pitchFamily="34" charset="0"/>
              <a:cs typeface="Arial" panose="020B0604020202020204" pitchFamily="34" charset="0"/>
              <a:sym typeface="+mn-ea"/>
            </a:endParaRPr>
          </a:p>
        </p:txBody>
      </p:sp>
      <p:grpSp>
        <p:nvGrpSpPr>
          <p:cNvPr id="34" name="组合 33"/>
          <p:cNvGrpSpPr>
            <a:grpSpLocks noChangeAspect="1"/>
          </p:cNvGrpSpPr>
          <p:nvPr/>
        </p:nvGrpSpPr>
        <p:grpSpPr>
          <a:xfrm>
            <a:off x="4501480" y="3051810"/>
            <a:ext cx="1080000" cy="851721"/>
            <a:chOff x="322" y="5832"/>
            <a:chExt cx="5928" cy="4675"/>
          </a:xfrm>
        </p:grpSpPr>
        <p:pic>
          <p:nvPicPr>
            <p:cNvPr id="52" name="图片 51" descr="330"/>
            <p:cNvPicPr>
              <a:picLocks noChangeAspect="1"/>
            </p:cNvPicPr>
            <p:nvPr/>
          </p:nvPicPr>
          <p:blipFill>
            <a:blip r:embed="rId20"/>
            <a:stretch>
              <a:fillRect/>
            </a:stretch>
          </p:blipFill>
          <p:spPr>
            <a:xfrm>
              <a:off x="322" y="6681"/>
              <a:ext cx="5102" cy="3826"/>
            </a:xfrm>
            <a:prstGeom prst="rect">
              <a:avLst/>
            </a:prstGeom>
            <a:ln>
              <a:solidFill>
                <a:schemeClr val="tx1"/>
              </a:solidFill>
            </a:ln>
          </p:spPr>
        </p:pic>
        <p:pic>
          <p:nvPicPr>
            <p:cNvPr id="53" name="图片 52" descr="900"/>
            <p:cNvPicPr>
              <a:picLocks noChangeAspect="1"/>
            </p:cNvPicPr>
            <p:nvPr/>
          </p:nvPicPr>
          <p:blipFill>
            <a:blip r:embed="rId21"/>
            <a:stretch>
              <a:fillRect/>
            </a:stretch>
          </p:blipFill>
          <p:spPr>
            <a:xfrm>
              <a:off x="735" y="6257"/>
              <a:ext cx="5102" cy="3826"/>
            </a:xfrm>
            <a:prstGeom prst="rect">
              <a:avLst/>
            </a:prstGeom>
            <a:ln>
              <a:solidFill>
                <a:schemeClr val="tx1"/>
              </a:solidFill>
            </a:ln>
          </p:spPr>
        </p:pic>
        <p:pic>
          <p:nvPicPr>
            <p:cNvPr id="54" name="图片 53" descr="810"/>
            <p:cNvPicPr>
              <a:picLocks noChangeAspect="1"/>
            </p:cNvPicPr>
            <p:nvPr/>
          </p:nvPicPr>
          <p:blipFill>
            <a:blip r:embed="rId22"/>
            <a:stretch>
              <a:fillRect/>
            </a:stretch>
          </p:blipFill>
          <p:spPr>
            <a:xfrm>
              <a:off x="1148" y="5832"/>
              <a:ext cx="5102" cy="3827"/>
            </a:xfrm>
            <a:prstGeom prst="rect">
              <a:avLst/>
            </a:prstGeom>
          </p:spPr>
        </p:pic>
      </p:grpSp>
      <p:cxnSp>
        <p:nvCxnSpPr>
          <p:cNvPr id="75" name="直接箭头连接符 74"/>
          <p:cNvCxnSpPr/>
          <p:nvPr/>
        </p:nvCxnSpPr>
        <p:spPr>
          <a:xfrm flipV="1">
            <a:off x="2845400" y="2027555"/>
            <a:ext cx="221615"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6" name="直接箭头连接符 85"/>
          <p:cNvCxnSpPr/>
          <p:nvPr/>
        </p:nvCxnSpPr>
        <p:spPr>
          <a:xfrm flipV="1">
            <a:off x="2910170" y="5421630"/>
            <a:ext cx="2520000"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7" name="直接箭头连接符 86"/>
          <p:cNvCxnSpPr/>
          <p:nvPr/>
        </p:nvCxnSpPr>
        <p:spPr>
          <a:xfrm>
            <a:off x="4319870" y="2677880"/>
            <a:ext cx="0" cy="144000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pic>
        <p:nvPicPr>
          <p:cNvPr id="100" name="图片 99" descr="sam_mask_4_80 (2)"/>
          <p:cNvPicPr>
            <a:picLocks noChangeAspect="1"/>
          </p:cNvPicPr>
          <p:nvPr>
            <p:custDataLst>
              <p:tags r:id="rId23"/>
            </p:custDataLst>
          </p:nvPr>
        </p:nvPicPr>
        <p:blipFill>
          <a:blip r:embed="rId24"/>
          <a:srcRect l="49702" t="15902"/>
          <a:stretch>
            <a:fillRect/>
          </a:stretch>
        </p:blipFill>
        <p:spPr>
          <a:xfrm>
            <a:off x="6152851" y="3684905"/>
            <a:ext cx="720000" cy="903178"/>
          </a:xfrm>
          <a:prstGeom prst="rect">
            <a:avLst/>
          </a:prstGeom>
        </p:spPr>
      </p:pic>
      <p:cxnSp>
        <p:nvCxnSpPr>
          <p:cNvPr id="101" name="肘形连接符 100"/>
          <p:cNvCxnSpPr>
            <a:stCxn id="32" idx="1"/>
            <a:endCxn id="8" idx="1"/>
          </p:cNvCxnSpPr>
          <p:nvPr/>
        </p:nvCxnSpPr>
        <p:spPr>
          <a:xfrm rot="10800000" flipH="1">
            <a:off x="1092165" y="1998980"/>
            <a:ext cx="233680" cy="727710"/>
          </a:xfrm>
          <a:prstGeom prst="bentConnector3">
            <a:avLst>
              <a:gd name="adj1" fmla="val -101902"/>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02" name="肘形连接符 101"/>
          <p:cNvCxnSpPr>
            <a:stCxn id="31" idx="1"/>
            <a:endCxn id="11" idx="1"/>
          </p:cNvCxnSpPr>
          <p:nvPr/>
        </p:nvCxnSpPr>
        <p:spPr>
          <a:xfrm rot="10800000" flipH="1" flipV="1">
            <a:off x="1092165" y="4754880"/>
            <a:ext cx="53975" cy="711835"/>
          </a:xfrm>
          <a:prstGeom prst="bentConnector3">
            <a:avLst>
              <a:gd name="adj1" fmla="val -441176"/>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03" name="直接箭头连接符 102"/>
          <p:cNvCxnSpPr/>
          <p:nvPr/>
        </p:nvCxnSpPr>
        <p:spPr>
          <a:xfrm flipV="1">
            <a:off x="3943315" y="1998980"/>
            <a:ext cx="221615"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105" name="圆角矩形 104"/>
          <p:cNvSpPr/>
          <p:nvPr/>
        </p:nvSpPr>
        <p:spPr>
          <a:xfrm>
            <a:off x="4013800" y="4121150"/>
            <a:ext cx="1332000" cy="288290"/>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2D Mask Generator</a:t>
            </a:r>
            <a:endParaRPr lang="en-US" altLang="zh-CN" sz="1000">
              <a:solidFill>
                <a:schemeClr val="tx1"/>
              </a:solidFill>
              <a:latin typeface="Arial" panose="020B0604020202020204" pitchFamily="34" charset="0"/>
              <a:cs typeface="Arial" panose="020B0604020202020204" pitchFamily="34" charset="0"/>
              <a:sym typeface="+mn-ea"/>
            </a:endParaRPr>
          </a:p>
        </p:txBody>
      </p:sp>
      <p:cxnSp>
        <p:nvCxnSpPr>
          <p:cNvPr id="106" name="直接箭头连接符 105"/>
          <p:cNvCxnSpPr/>
          <p:nvPr/>
        </p:nvCxnSpPr>
        <p:spPr>
          <a:xfrm>
            <a:off x="5018370" y="3901880"/>
            <a:ext cx="0" cy="21600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107" name="圆角矩形 106"/>
          <p:cNvSpPr/>
          <p:nvPr/>
        </p:nvSpPr>
        <p:spPr>
          <a:xfrm>
            <a:off x="6457915" y="2440940"/>
            <a:ext cx="1980000" cy="360000"/>
          </a:xfrm>
          <a:prstGeom prst="roundRect">
            <a:avLst>
              <a:gd name="adj" fmla="val 3940"/>
            </a:avLst>
          </a:prstGeom>
          <a:solidFill>
            <a:schemeClr val="accent3">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b="1">
                <a:solidFill>
                  <a:schemeClr val="tx1"/>
                </a:solidFill>
              </a:rPr>
              <a:t>CLIP-T</a:t>
            </a:r>
            <a:endParaRPr lang="en-US" altLang="zh-CN" sz="1600" b="1">
              <a:solidFill>
                <a:schemeClr val="tx1"/>
              </a:solidFill>
            </a:endParaRPr>
          </a:p>
        </p:txBody>
      </p:sp>
      <p:sp>
        <p:nvSpPr>
          <p:cNvPr id="109" name="圆角矩形 108"/>
          <p:cNvSpPr/>
          <p:nvPr/>
        </p:nvSpPr>
        <p:spPr>
          <a:xfrm>
            <a:off x="9134440" y="2638425"/>
            <a:ext cx="1116000" cy="720000"/>
          </a:xfrm>
          <a:prstGeom prst="roundRect">
            <a:avLst>
              <a:gd name="adj" fmla="val 5956"/>
            </a:avLst>
          </a:prstGeom>
          <a:solidFill>
            <a:schemeClr val="accent2">
              <a:lumMod val="20000"/>
              <a:lumOff val="80000"/>
            </a:schemeClr>
          </a:solidFill>
          <a:ln w="6350">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a:r>
              <a:rPr lang="en-US" altLang="zh-CN" sz="1600" b="1">
                <a:solidFill>
                  <a:schemeClr val="tx1"/>
                </a:solidFill>
                <a:latin typeface="Arial" panose="020B0604020202020204" pitchFamily="34" charset="0"/>
                <a:cs typeface="Arial" panose="020B0604020202020204" pitchFamily="34" charset="0"/>
                <a:sym typeface="+mn-ea"/>
              </a:rPr>
              <a:t>PSM</a:t>
            </a:r>
            <a:endParaRPr lang="en-US" altLang="zh-CN" sz="1600" b="1">
              <a:solidFill>
                <a:schemeClr val="tx1"/>
              </a:solidFill>
              <a:latin typeface="Arial" panose="020B0604020202020204" pitchFamily="34" charset="0"/>
              <a:cs typeface="Arial" panose="020B0604020202020204" pitchFamily="34" charset="0"/>
              <a:sym typeface="+mn-ea"/>
            </a:endParaRPr>
          </a:p>
          <a:p>
            <a:pPr algn="ctr"/>
            <a:r>
              <a:rPr lang="en-US" altLang="zh-CN" sz="1200">
                <a:solidFill>
                  <a:schemeClr val="tx1"/>
                </a:solidFill>
                <a:latin typeface="Arial" panose="020B0604020202020204" pitchFamily="34" charset="0"/>
                <a:cs typeface="Arial" panose="020B0604020202020204" pitchFamily="34" charset="0"/>
                <a:sym typeface="+mn-ea"/>
              </a:rPr>
              <a:t>consistent alignment</a:t>
            </a:r>
            <a:endParaRPr lang="en-US" altLang="zh-CN" sz="1200">
              <a:solidFill>
                <a:schemeClr val="tx1"/>
              </a:solidFill>
              <a:latin typeface="Arial" panose="020B0604020202020204" pitchFamily="34" charset="0"/>
              <a:cs typeface="Arial" panose="020B0604020202020204" pitchFamily="34" charset="0"/>
              <a:sym typeface="+mn-ea"/>
            </a:endParaRPr>
          </a:p>
        </p:txBody>
      </p:sp>
      <p:cxnSp>
        <p:nvCxnSpPr>
          <p:cNvPr id="111" name="直接箭头连接符 110"/>
          <p:cNvCxnSpPr>
            <a:stCxn id="112" idx="2"/>
            <a:endCxn id="107" idx="0"/>
          </p:cNvCxnSpPr>
          <p:nvPr/>
        </p:nvCxnSpPr>
        <p:spPr>
          <a:xfrm>
            <a:off x="7447880" y="2179955"/>
            <a:ext cx="0" cy="252000"/>
          </a:xfrm>
          <a:prstGeom prst="straightConnector1">
            <a:avLst/>
          </a:prstGeom>
          <a:ln w="9525">
            <a:solidFill>
              <a:schemeClr val="tx1"/>
            </a:solidFill>
            <a:tailEnd type="triangle" w="sm" len="sm"/>
          </a:ln>
        </p:spPr>
        <p:style>
          <a:lnRef idx="2">
            <a:schemeClr val="accent1"/>
          </a:lnRef>
          <a:fillRef idx="0">
            <a:srgbClr val="FFFFFF"/>
          </a:fillRef>
          <a:effectRef idx="0">
            <a:srgbClr val="FFFFFF"/>
          </a:effectRef>
          <a:fontRef idx="minor">
            <a:schemeClr val="tx1"/>
          </a:fontRef>
        </p:style>
      </p:cxnSp>
      <p:sp>
        <p:nvSpPr>
          <p:cNvPr id="112" name="圆角矩形 111"/>
          <p:cNvSpPr/>
          <p:nvPr/>
        </p:nvSpPr>
        <p:spPr>
          <a:xfrm>
            <a:off x="7033915" y="1748155"/>
            <a:ext cx="828000" cy="432000"/>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sym typeface="+mn-ea"/>
              </a:rPr>
              <a:t>Sentence Templates</a:t>
            </a:r>
            <a:endParaRPr lang="en-US" altLang="zh-CN" sz="1000">
              <a:solidFill>
                <a:schemeClr val="tx1"/>
              </a:solidFill>
              <a:latin typeface="Arial" panose="020B0604020202020204" pitchFamily="34" charset="0"/>
              <a:cs typeface="Arial" panose="020B0604020202020204" pitchFamily="34" charset="0"/>
              <a:sym typeface="+mn-ea"/>
            </a:endParaRPr>
          </a:p>
        </p:txBody>
      </p:sp>
      <p:grpSp>
        <p:nvGrpSpPr>
          <p:cNvPr id="114" name="组合 113"/>
          <p:cNvGrpSpPr/>
          <p:nvPr/>
        </p:nvGrpSpPr>
        <p:grpSpPr>
          <a:xfrm>
            <a:off x="6457985" y="2889885"/>
            <a:ext cx="1979930" cy="720090"/>
            <a:chOff x="10075" y="4307"/>
            <a:chExt cx="3118" cy="1134"/>
          </a:xfrm>
        </p:grpSpPr>
        <p:sp>
          <p:nvSpPr>
            <p:cNvPr id="115" name="圆角矩形 114"/>
            <p:cNvSpPr/>
            <p:nvPr/>
          </p:nvSpPr>
          <p:spPr>
            <a:xfrm>
              <a:off x="10075" y="4307"/>
              <a:ext cx="3118" cy="1134"/>
            </a:xfrm>
            <a:prstGeom prst="roundRect">
              <a:avLst>
                <a:gd name="adj" fmla="val 3940"/>
              </a:avLst>
            </a:prstGeom>
            <a:solidFill>
              <a:schemeClr val="accent3">
                <a:lumMod val="20000"/>
                <a:lumOff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algn="ctr"/>
              <a:r>
                <a:rPr lang="en-US" altLang="zh-CN" sz="1600" b="1">
                  <a:solidFill>
                    <a:schemeClr val="tx1"/>
                  </a:solidFill>
                </a:rPr>
                <a:t>CLIP-T</a:t>
              </a:r>
              <a:endParaRPr lang="en-US" altLang="zh-CN" sz="1600" b="1">
                <a:solidFill>
                  <a:schemeClr val="tx1"/>
                </a:solidFill>
              </a:endParaRPr>
            </a:p>
          </p:txBody>
        </p:sp>
        <p:grpSp>
          <p:nvGrpSpPr>
            <p:cNvPr id="116" name="组合 115"/>
            <p:cNvGrpSpPr/>
            <p:nvPr/>
          </p:nvGrpSpPr>
          <p:grpSpPr>
            <a:xfrm rot="0">
              <a:off x="10238" y="4828"/>
              <a:ext cx="2792" cy="516"/>
              <a:chOff x="9389" y="3420"/>
              <a:chExt cx="2792" cy="336"/>
            </a:xfrm>
          </p:grpSpPr>
          <p:sp>
            <p:nvSpPr>
              <p:cNvPr id="117" name="圆角矩形 116"/>
              <p:cNvSpPr/>
              <p:nvPr/>
            </p:nvSpPr>
            <p:spPr>
              <a:xfrm>
                <a:off x="9389" y="3424"/>
                <a:ext cx="1587" cy="332"/>
              </a:xfrm>
              <a:prstGeom prst="roundRect">
                <a:avLst>
                  <a:gd name="adj" fmla="val 15568"/>
                </a:avLst>
              </a:prstGeom>
              <a:solidFill>
                <a:schemeClr val="accent3">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a:r>
                  <a:rPr lang="en-US" altLang="zh-CN" sz="1300">
                    <a:solidFill>
                      <a:schemeClr val="tx1"/>
                    </a:solidFill>
                  </a:rPr>
                  <a:t>Encoder</a:t>
                </a:r>
                <a:endParaRPr lang="en-US" altLang="zh-CN" sz="1300">
                  <a:solidFill>
                    <a:schemeClr val="tx1"/>
                  </a:solidFill>
                </a:endParaRPr>
              </a:p>
            </p:txBody>
          </p:sp>
          <p:sp>
            <p:nvSpPr>
              <p:cNvPr id="118" name="圆角矩形 117"/>
              <p:cNvSpPr/>
              <p:nvPr/>
            </p:nvSpPr>
            <p:spPr>
              <a:xfrm>
                <a:off x="11161" y="3420"/>
                <a:ext cx="1020" cy="332"/>
              </a:xfrm>
              <a:prstGeom prst="roundRect">
                <a:avLst>
                  <a:gd name="adj" fmla="val 11976"/>
                </a:avLst>
              </a:prstGeom>
              <a:solidFill>
                <a:schemeClr val="accent3">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nchorCtr="0"/>
              <a:p>
                <a:pPr algn="ctr"/>
                <a:r>
                  <a:rPr lang="en-US" altLang="zh-CN" sz="1300">
                    <a:solidFill>
                      <a:schemeClr val="tx1"/>
                    </a:solidFill>
                  </a:rPr>
                  <a:t>Neck</a:t>
                </a:r>
                <a:endParaRPr lang="en-US" altLang="zh-CN" sz="1300">
                  <a:solidFill>
                    <a:schemeClr val="tx1"/>
                  </a:solidFill>
                </a:endParaRPr>
              </a:p>
            </p:txBody>
          </p:sp>
        </p:grpSp>
      </p:grpSp>
      <p:sp>
        <p:nvSpPr>
          <p:cNvPr id="119" name="圆角矩形 118"/>
          <p:cNvSpPr/>
          <p:nvPr/>
        </p:nvSpPr>
        <p:spPr>
          <a:xfrm>
            <a:off x="4490157" y="4834270"/>
            <a:ext cx="972000" cy="432000"/>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dirty="0">
                <a:solidFill>
                  <a:schemeClr val="tx1"/>
                </a:solidFill>
                <a:latin typeface="Arial" panose="020B0604020202020204" pitchFamily="34" charset="0"/>
                <a:cs typeface="Arial" panose="020B0604020202020204" pitchFamily="34" charset="0"/>
                <a:sym typeface="+mn-ea"/>
              </a:rPr>
              <a:t>Merge missing parts</a:t>
            </a:r>
            <a:endParaRPr lang="en-US" altLang="zh-CN" sz="1000" dirty="0">
              <a:solidFill>
                <a:schemeClr val="tx1"/>
              </a:solidFill>
              <a:latin typeface="Arial" panose="020B0604020202020204" pitchFamily="34" charset="0"/>
              <a:cs typeface="Arial" panose="020B0604020202020204" pitchFamily="34" charset="0"/>
              <a:sym typeface="+mn-ea"/>
            </a:endParaRPr>
          </a:p>
        </p:txBody>
      </p:sp>
      <p:cxnSp>
        <p:nvCxnSpPr>
          <p:cNvPr id="121" name="直接箭头连接符 120"/>
          <p:cNvCxnSpPr/>
          <p:nvPr/>
        </p:nvCxnSpPr>
        <p:spPr>
          <a:xfrm flipV="1">
            <a:off x="6210265" y="5441950"/>
            <a:ext cx="583200"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22" name="直接箭头连接符 121"/>
          <p:cNvCxnSpPr/>
          <p:nvPr/>
        </p:nvCxnSpPr>
        <p:spPr>
          <a:xfrm>
            <a:off x="6457915" y="4726305"/>
            <a:ext cx="0" cy="64800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23" name="直接箭头连接符 122"/>
          <p:cNvCxnSpPr/>
          <p:nvPr/>
        </p:nvCxnSpPr>
        <p:spPr>
          <a:xfrm flipV="1">
            <a:off x="5726395" y="3387725"/>
            <a:ext cx="684000"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25" name="肘形连接符 124"/>
          <p:cNvCxnSpPr/>
          <p:nvPr/>
        </p:nvCxnSpPr>
        <p:spPr>
          <a:xfrm flipV="1">
            <a:off x="7043385" y="3538220"/>
            <a:ext cx="972000" cy="792000"/>
          </a:xfrm>
          <a:prstGeom prst="bentConnector2">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27" name="直接箭头连接符 126"/>
          <p:cNvCxnSpPr>
            <a:endCxn id="128" idx="2"/>
          </p:cNvCxnSpPr>
          <p:nvPr/>
        </p:nvCxnSpPr>
        <p:spPr>
          <a:xfrm>
            <a:off x="7568530" y="4331335"/>
            <a:ext cx="942975"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128" name="流程图: 汇总连接 127"/>
          <p:cNvSpPr/>
          <p:nvPr/>
        </p:nvSpPr>
        <p:spPr>
          <a:xfrm>
            <a:off x="8511738" y="4225345"/>
            <a:ext cx="216000" cy="215900"/>
          </a:xfrm>
          <a:prstGeom prst="flowChartSummingJunction">
            <a:avLst/>
          </a:prstGeom>
          <a:noFill/>
          <a:ln w="9525">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0" name="图片 129"/>
          <p:cNvPicPr>
            <a:picLocks noChangeAspect="1"/>
          </p:cNvPicPr>
          <p:nvPr/>
        </p:nvPicPr>
        <p:blipFill>
          <a:blip r:embed="rId25"/>
          <a:stretch>
            <a:fillRect/>
          </a:stretch>
        </p:blipFill>
        <p:spPr>
          <a:xfrm>
            <a:off x="8438480" y="2368550"/>
            <a:ext cx="675473" cy="1224000"/>
          </a:xfrm>
          <a:prstGeom prst="rect">
            <a:avLst/>
          </a:prstGeom>
        </p:spPr>
      </p:pic>
      <p:cxnSp>
        <p:nvCxnSpPr>
          <p:cNvPr id="132" name="肘形连接符 131"/>
          <p:cNvCxnSpPr>
            <a:stCxn id="109" idx="2"/>
            <a:endCxn id="128" idx="6"/>
          </p:cNvCxnSpPr>
          <p:nvPr/>
        </p:nvCxnSpPr>
        <p:spPr>
          <a:xfrm rot="5400000">
            <a:off x="8722643" y="3363278"/>
            <a:ext cx="974725" cy="965200"/>
          </a:xfrm>
          <a:prstGeom prst="bentConnector2">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33" name="直接箭头连接符 132"/>
          <p:cNvCxnSpPr>
            <a:stCxn id="128" idx="4"/>
            <a:endCxn id="69" idx="0"/>
          </p:cNvCxnSpPr>
          <p:nvPr/>
        </p:nvCxnSpPr>
        <p:spPr>
          <a:xfrm>
            <a:off x="8619455" y="4441190"/>
            <a:ext cx="0" cy="25200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pic>
        <p:nvPicPr>
          <p:cNvPr id="135" name="图片 134"/>
          <p:cNvPicPr>
            <a:picLocks noChangeAspect="1"/>
          </p:cNvPicPr>
          <p:nvPr>
            <p:custDataLst>
              <p:tags r:id="rId26"/>
            </p:custDataLst>
          </p:nvPr>
        </p:nvPicPr>
        <p:blipFill>
          <a:blip r:embed="rId27"/>
          <a:srcRect l="6323" r="9049"/>
          <a:stretch>
            <a:fillRect/>
          </a:stretch>
        </p:blipFill>
        <p:spPr>
          <a:xfrm>
            <a:off x="9610690" y="3942080"/>
            <a:ext cx="2160000" cy="1859590"/>
          </a:xfrm>
          <a:prstGeom prst="rect">
            <a:avLst/>
          </a:prstGeom>
        </p:spPr>
      </p:pic>
      <p:cxnSp>
        <p:nvCxnSpPr>
          <p:cNvPr id="136" name="直接箭头连接符 135"/>
          <p:cNvCxnSpPr/>
          <p:nvPr/>
        </p:nvCxnSpPr>
        <p:spPr>
          <a:xfrm flipV="1">
            <a:off x="9347165" y="5441950"/>
            <a:ext cx="360000"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137" name="圆角矩形 136"/>
          <p:cNvSpPr/>
          <p:nvPr/>
        </p:nvSpPr>
        <p:spPr>
          <a:xfrm>
            <a:off x="3216240" y="3063875"/>
            <a:ext cx="1008000" cy="432000"/>
          </a:xfrm>
          <a:prstGeom prst="roundRect">
            <a:avLst>
              <a:gd name="adj" fmla="val 13157"/>
            </a:avLst>
          </a:prstGeom>
          <a:solidFill>
            <a:srgbClr val="F5FAF1"/>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200">
                <a:solidFill>
                  <a:schemeClr val="tx1"/>
                </a:solidFill>
                <a:latin typeface="Arial" panose="020B0604020202020204" pitchFamily="34" charset="0"/>
                <a:cs typeface="Arial" panose="020B0604020202020204" pitchFamily="34" charset="0"/>
                <a:sym typeface="+mn-ea"/>
              </a:rPr>
              <a:t>Input </a:t>
            </a:r>
            <a:r>
              <a:rPr lang="en-US" altLang="zh-CN" sz="1200">
                <a:solidFill>
                  <a:schemeClr val="tx1"/>
                </a:solidFill>
                <a:latin typeface="Arial" panose="020B0604020202020204" pitchFamily="34" charset="0"/>
                <a:cs typeface="Arial" panose="020B0604020202020204" pitchFamily="34" charset="0"/>
                <a:sym typeface="+mn-ea"/>
              </a:rPr>
              <a:t>②</a:t>
            </a:r>
            <a:endParaRPr lang="en-US" altLang="zh-CN" sz="1200">
              <a:solidFill>
                <a:schemeClr val="tx1"/>
              </a:solidFill>
              <a:latin typeface="Arial" panose="020B0604020202020204" pitchFamily="34" charset="0"/>
              <a:cs typeface="Arial" panose="020B0604020202020204" pitchFamily="34" charset="0"/>
              <a:sym typeface="+mn-ea"/>
            </a:endParaRPr>
          </a:p>
          <a:p>
            <a:pPr lvl="0" algn="ctr">
              <a:buClrTx/>
              <a:buSzTx/>
              <a:buFontTx/>
            </a:pPr>
            <a:r>
              <a:rPr lang="en-US" altLang="zh-CN" sz="1200">
                <a:solidFill>
                  <a:schemeClr val="tx1"/>
                </a:solidFill>
                <a:latin typeface="Arial" panose="020B0604020202020204" pitchFamily="34" charset="0"/>
                <a:cs typeface="Arial" panose="020B0604020202020204" pitchFamily="34" charset="0"/>
                <a:sym typeface="+mn-ea"/>
              </a:rPr>
              <a:t>rgbd ima</a:t>
            </a:r>
            <a:r>
              <a:rPr lang="en-US" altLang="zh-CN" sz="1200">
                <a:solidFill>
                  <a:schemeClr val="tx1"/>
                </a:solidFill>
                <a:latin typeface="Arial" panose="020B0604020202020204" pitchFamily="34" charset="0"/>
                <a:cs typeface="Arial" panose="020B0604020202020204" pitchFamily="34" charset="0"/>
                <a:sym typeface="+mn-ea"/>
              </a:rPr>
              <a:t>g</a:t>
            </a:r>
            <a:endParaRPr lang="en-US" altLang="zh-CN" sz="1200">
              <a:solidFill>
                <a:schemeClr val="tx1"/>
              </a:solidFill>
              <a:latin typeface="Arial" panose="020B0604020202020204" pitchFamily="34" charset="0"/>
              <a:cs typeface="Arial" panose="020B0604020202020204" pitchFamily="34" charset="0"/>
              <a:sym typeface="+mn-ea"/>
            </a:endParaRPr>
          </a:p>
        </p:txBody>
      </p:sp>
      <p:cxnSp>
        <p:nvCxnSpPr>
          <p:cNvPr id="138" name="直接箭头连接符 137"/>
          <p:cNvCxnSpPr/>
          <p:nvPr/>
        </p:nvCxnSpPr>
        <p:spPr>
          <a:xfrm flipV="1">
            <a:off x="5407625" y="4326255"/>
            <a:ext cx="684000"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139" name="圆角矩形 138"/>
          <p:cNvSpPr/>
          <p:nvPr/>
        </p:nvSpPr>
        <p:spPr>
          <a:xfrm>
            <a:off x="10271145" y="1748155"/>
            <a:ext cx="828000" cy="432000"/>
          </a:xfrm>
          <a:prstGeom prst="roundRect">
            <a:avLst>
              <a:gd name="adj" fmla="val 13157"/>
            </a:avLst>
          </a:prstGeom>
          <a:noFill/>
          <a:ln>
            <a:solidFill>
              <a:schemeClr val="accent4">
                <a:lumMod val="50000"/>
              </a:schemeClr>
            </a:solid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Open-S</a:t>
            </a:r>
            <a:r>
              <a:rPr lang="en-US" altLang="zh-CN" sz="1000">
                <a:solidFill>
                  <a:schemeClr val="tx1"/>
                </a:solidFill>
                <a:latin typeface="Arial" panose="020B0604020202020204" pitchFamily="34" charset="0"/>
                <a:cs typeface="Arial" panose="020B0604020202020204" pitchFamily="34" charset="0"/>
                <a:sym typeface="+mn-ea"/>
              </a:rPr>
              <a:t>et</a:t>
            </a:r>
            <a:endParaRPr lang="en-US" altLang="zh-CN" sz="1000">
              <a:solidFill>
                <a:schemeClr val="tx1"/>
              </a:solidFill>
              <a:latin typeface="Arial" panose="020B0604020202020204" pitchFamily="34" charset="0"/>
              <a:cs typeface="Arial" panose="020B0604020202020204" pitchFamily="34" charset="0"/>
              <a:sym typeface="+mn-ea"/>
            </a:endParaRPr>
          </a:p>
          <a:p>
            <a:pPr algn="ctr"/>
            <a:r>
              <a:rPr lang="en-US" altLang="zh-CN" sz="1000">
                <a:solidFill>
                  <a:schemeClr val="tx1"/>
                </a:solidFill>
                <a:latin typeface="Arial" panose="020B0604020202020204" pitchFamily="34" charset="0"/>
                <a:cs typeface="Arial" panose="020B0604020202020204" pitchFamily="34" charset="0"/>
                <a:sym typeface="+mn-ea"/>
              </a:rPr>
              <a:t>Label L</a:t>
            </a:r>
            <a:r>
              <a:rPr lang="en-US" altLang="zh-CN" sz="1000">
                <a:solidFill>
                  <a:schemeClr val="tx1"/>
                </a:solidFill>
                <a:latin typeface="Arial" panose="020B0604020202020204" pitchFamily="34" charset="0"/>
                <a:cs typeface="Arial" panose="020B0604020202020204" pitchFamily="34" charset="0"/>
                <a:sym typeface="+mn-ea"/>
              </a:rPr>
              <a:t>ist</a:t>
            </a:r>
            <a:endParaRPr lang="en-US" altLang="zh-CN" sz="1000">
              <a:solidFill>
                <a:schemeClr val="tx1"/>
              </a:solidFill>
              <a:latin typeface="Arial" panose="020B0604020202020204" pitchFamily="34" charset="0"/>
              <a:cs typeface="Arial" panose="020B0604020202020204" pitchFamily="34" charset="0"/>
              <a:sym typeface="+mn-ea"/>
            </a:endParaRPr>
          </a:p>
        </p:txBody>
      </p:sp>
      <p:cxnSp>
        <p:nvCxnSpPr>
          <p:cNvPr id="140" name="直接箭头连接符 139"/>
          <p:cNvCxnSpPr>
            <a:endCxn id="112" idx="3"/>
          </p:cNvCxnSpPr>
          <p:nvPr/>
        </p:nvCxnSpPr>
        <p:spPr>
          <a:xfrm flipH="1" flipV="1">
            <a:off x="7861925" y="1964055"/>
            <a:ext cx="2393315" cy="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141" name="直接箭头连接符 140"/>
          <p:cNvCxnSpPr>
            <a:stCxn id="139" idx="2"/>
          </p:cNvCxnSpPr>
          <p:nvPr/>
        </p:nvCxnSpPr>
        <p:spPr>
          <a:xfrm flipH="1">
            <a:off x="10680665" y="2180040"/>
            <a:ext cx="0" cy="1800000"/>
          </a:xfrm>
          <a:prstGeom prst="straightConnector1">
            <a:avLst/>
          </a:prstGeom>
          <a:ln w="9525">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158" name="圆角矩形 157"/>
          <p:cNvSpPr/>
          <p:nvPr/>
        </p:nvSpPr>
        <p:spPr>
          <a:xfrm>
            <a:off x="5950235" y="4834270"/>
            <a:ext cx="576000" cy="287655"/>
          </a:xfrm>
          <a:prstGeom prst="roundRect">
            <a:avLst>
              <a:gd name="adj" fmla="val 13157"/>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Guide</a:t>
            </a:r>
            <a:endParaRPr lang="en-US" altLang="zh-CN" sz="1000">
              <a:solidFill>
                <a:schemeClr val="tx1"/>
              </a:solidFill>
              <a:latin typeface="Arial" panose="020B0604020202020204" pitchFamily="34" charset="0"/>
              <a:cs typeface="Arial" panose="020B0604020202020204" pitchFamily="34" charset="0"/>
              <a:sym typeface="+mn-ea"/>
            </a:endParaRPr>
          </a:p>
        </p:txBody>
      </p:sp>
      <p:sp>
        <p:nvSpPr>
          <p:cNvPr id="159" name="圆角矩形 158"/>
          <p:cNvSpPr/>
          <p:nvPr/>
        </p:nvSpPr>
        <p:spPr>
          <a:xfrm>
            <a:off x="3762025" y="3684920"/>
            <a:ext cx="576000" cy="287655"/>
          </a:xfrm>
          <a:prstGeom prst="roundRect">
            <a:avLst>
              <a:gd name="adj" fmla="val 13157"/>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Guide</a:t>
            </a:r>
            <a:endParaRPr lang="en-US" altLang="zh-CN" sz="1000">
              <a:solidFill>
                <a:schemeClr val="tx1"/>
              </a:solidFill>
              <a:latin typeface="Arial" panose="020B0604020202020204" pitchFamily="34" charset="0"/>
              <a:cs typeface="Arial" panose="020B0604020202020204" pitchFamily="34" charset="0"/>
              <a:sym typeface="+mn-ea"/>
            </a:endParaRPr>
          </a:p>
        </p:txBody>
      </p:sp>
      <p:sp>
        <p:nvSpPr>
          <p:cNvPr id="160" name="圆角矩形 159"/>
          <p:cNvSpPr/>
          <p:nvPr/>
        </p:nvSpPr>
        <p:spPr>
          <a:xfrm>
            <a:off x="6826850" y="4639310"/>
            <a:ext cx="2425700" cy="287655"/>
          </a:xfrm>
          <a:prstGeom prst="roundRect">
            <a:avLst>
              <a:gd name="adj" fmla="val 13157"/>
            </a:avLst>
          </a:prstGeom>
          <a:noFill/>
          <a:ln>
            <a:noFill/>
          </a:ln>
          <a:extLst>
            <a:ext uri="{909E8E84-426E-40DD-AFC4-6F175D3DCCD1}">
              <a14:hiddenFill xmlns:a14="http://schemas.microsoft.com/office/drawing/2010/main">
                <a:solidFill>
                  <a:schemeClr val="accent4">
                    <a:lumMod val="20000"/>
                    <a:lumOff val="8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000">
                <a:solidFill>
                  <a:schemeClr val="tx1"/>
                </a:solidFill>
                <a:latin typeface="Arial" panose="020B0604020202020204" pitchFamily="34" charset="0"/>
                <a:cs typeface="Arial" panose="020B0604020202020204" pitchFamily="34" charset="0"/>
                <a:sym typeface="+mn-ea"/>
              </a:rPr>
              <a:t>HQ-segmentation and pred labels</a:t>
            </a:r>
            <a:endParaRPr lang="en-US" altLang="zh-CN" sz="1000">
              <a:solidFill>
                <a:schemeClr val="tx1"/>
              </a:solidFill>
              <a:latin typeface="Arial" panose="020B0604020202020204" pitchFamily="34" charset="0"/>
              <a:cs typeface="Arial" panose="020B0604020202020204" pitchFamily="34" charset="0"/>
              <a:sym typeface="+mn-ea"/>
            </a:endParaRPr>
          </a:p>
        </p:txBody>
      </p:sp>
    </p:spTree>
    <p:custDataLst>
      <p:tags r:id="rId2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圆角矩形 24"/>
          <p:cNvSpPr/>
          <p:nvPr/>
        </p:nvSpPr>
        <p:spPr>
          <a:xfrm>
            <a:off x="981040" y="1171575"/>
            <a:ext cx="7047230" cy="2016125"/>
          </a:xfrm>
          <a:prstGeom prst="roundRect">
            <a:avLst>
              <a:gd name="adj" fmla="val 8643"/>
            </a:avLst>
          </a:prstGeom>
          <a:solidFill>
            <a:srgbClr val="FFF2CA">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 name="文本框 1"/>
          <p:cNvSpPr txBox="1"/>
          <p:nvPr/>
        </p:nvSpPr>
        <p:spPr>
          <a:xfrm>
            <a:off x="600" y="0"/>
            <a:ext cx="11424285"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Our Proposed </a:t>
            </a:r>
            <a:r>
              <a:rPr lang="en-US" altLang="zh-CN" sz="3200" b="1" dirty="0">
                <a:solidFill>
                  <a:schemeClr val="accent4">
                    <a:lumMod val="50000"/>
                  </a:schemeClr>
                </a:solidFill>
                <a:latin typeface="Arial" panose="020B0604020202020204" pitchFamily="34" charset="0"/>
                <a:cs typeface="Arial" panose="020B0604020202020204" pitchFamily="34" charset="0"/>
                <a:sym typeface="+mn-ea"/>
              </a:rPr>
              <a:t>MOSS - </a:t>
            </a:r>
            <a:r>
              <a:rPr lang="en-US" altLang="zh-CN" sz="3200" b="1" dirty="0">
                <a:latin typeface="Arial" panose="020B0604020202020204" pitchFamily="34" charset="0"/>
                <a:cs typeface="Arial" panose="020B0604020202020204" pitchFamily="34" charset="0"/>
                <a:sym typeface="+mn-ea"/>
              </a:rPr>
              <a:t>Contribution1</a:t>
            </a:r>
            <a:endParaRPr lang="zh-CN" altLang="en-US" sz="3200" b="1" dirty="0">
              <a:solidFill>
                <a:schemeClr val="accent4">
                  <a:lumMod val="50000"/>
                </a:schemeClr>
              </a:solidFill>
              <a:latin typeface="Arial" panose="020B0604020202020204" pitchFamily="34" charset="0"/>
              <a:cs typeface="Arial" panose="020B0604020202020204" pitchFamily="34" charset="0"/>
              <a:sym typeface="+mn-ea"/>
            </a:endParaRPr>
          </a:p>
        </p:txBody>
      </p:sp>
      <p:pic>
        <p:nvPicPr>
          <p:cNvPr id="6" name="图片 5" descr="pipeline_03"/>
          <p:cNvPicPr>
            <a:picLocks noChangeAspect="1"/>
          </p:cNvPicPr>
          <p:nvPr/>
        </p:nvPicPr>
        <p:blipFill>
          <a:blip r:embed="rId1">
            <a:lum bright="6000" contrast="-6000"/>
          </a:blip>
          <a:stretch>
            <a:fillRect/>
          </a:stretch>
        </p:blipFill>
        <p:spPr>
          <a:xfrm>
            <a:off x="998185" y="3267710"/>
            <a:ext cx="7200000" cy="3014625"/>
          </a:xfrm>
          <a:prstGeom prst="rect">
            <a:avLst/>
          </a:prstGeom>
        </p:spPr>
      </p:pic>
      <p:sp>
        <p:nvSpPr>
          <p:cNvPr id="16" name="文本框 15"/>
          <p:cNvSpPr txBox="1"/>
          <p:nvPr/>
        </p:nvSpPr>
        <p:spPr>
          <a:xfrm>
            <a:off x="8226390" y="942975"/>
            <a:ext cx="3364865" cy="5591175"/>
          </a:xfrm>
          <a:prstGeom prst="rect">
            <a:avLst/>
          </a:prstGeom>
        </p:spPr>
        <p:txBody>
          <a:bodyPr wrap="square">
            <a:noAutofit/>
          </a:bodyPr>
          <a:p>
            <a:pPr fontAlgn="auto">
              <a:spcBef>
                <a:spcPts val="1000"/>
              </a:spcBef>
            </a:pPr>
            <a:r>
              <a:rPr lang="en-US" altLang="zh-CN" sz="1600" b="1">
                <a:sym typeface="+mn-ea"/>
              </a:rPr>
              <a:t>Input a cropped image:</a:t>
            </a:r>
            <a:endParaRPr lang="en-US" altLang="zh-CN" sz="1600" b="1"/>
          </a:p>
          <a:p>
            <a:pPr marL="285750" indent="-285750" fontAlgn="auto">
              <a:spcBef>
                <a:spcPts val="1000"/>
              </a:spcBef>
              <a:buFont typeface="Arial" panose="020B0604020202020204" pitchFamily="34" charset="0"/>
              <a:buChar char="•"/>
            </a:pPr>
            <a:r>
              <a:rPr lang="en-US" altLang="zh-CN" sz="1600">
                <a:sym typeface="+mn-ea"/>
              </a:rPr>
              <a:t>Cropped regions lack global information.</a:t>
            </a:r>
            <a:endParaRPr lang="en-US" altLang="zh-CN" sz="1600" b="1"/>
          </a:p>
          <a:p>
            <a:pPr fontAlgn="auto">
              <a:spcBef>
                <a:spcPts val="1000"/>
              </a:spcBef>
            </a:pPr>
            <a:r>
              <a:rPr lang="en-US" altLang="zh-CN" sz="1600" b="1"/>
              <a:t>Input a purely global image:</a:t>
            </a:r>
            <a:endParaRPr lang="en-US" altLang="zh-CN" sz="1600" b="1"/>
          </a:p>
          <a:p>
            <a:pPr marL="285750" indent="-285750" fontAlgn="auto">
              <a:spcBef>
                <a:spcPts val="1000"/>
              </a:spcBef>
              <a:buFont typeface="Arial" panose="020B0604020202020204" pitchFamily="34" charset="0"/>
              <a:buChar char="•"/>
            </a:pPr>
            <a:r>
              <a:rPr lang="en-US" altLang="zh-CN" sz="1600"/>
              <a:t>Fail to localize the areas that need to be understood.</a:t>
            </a:r>
            <a:endParaRPr lang="en-US" altLang="zh-CN" sz="1600"/>
          </a:p>
          <a:p>
            <a:pPr marL="285750" indent="-285750" fontAlgn="auto">
              <a:spcBef>
                <a:spcPts val="1000"/>
              </a:spcBef>
              <a:buFont typeface="Arial" panose="020B0604020202020204" pitchFamily="34" charset="0"/>
              <a:buChar char="•"/>
            </a:pPr>
            <a:r>
              <a:rPr lang="en-US" altLang="zh-CN" sz="1600"/>
              <a:t>Lead to </a:t>
            </a:r>
            <a:r>
              <a:rPr lang="en-US" altLang="zh-CN" sz="1600">
                <a:solidFill>
                  <a:srgbClr val="C00000"/>
                </a:solidFill>
              </a:rPr>
              <a:t>inconsistencies in the granularity of classification</a:t>
            </a:r>
            <a:r>
              <a:rPr lang="en-US" altLang="zh-CN" sz="1600"/>
              <a:t>, where the level of detail may be too fine or too coarse to align with the designated regions of the mask proposal.</a:t>
            </a:r>
            <a:endParaRPr lang="en-US" altLang="zh-CN" sz="1600"/>
          </a:p>
          <a:p>
            <a:pPr indent="0" fontAlgn="auto">
              <a:spcBef>
                <a:spcPts val="1000"/>
              </a:spcBef>
              <a:buFont typeface="Arial" panose="020B0604020202020204" pitchFamily="34" charset="0"/>
              <a:buNone/>
            </a:pPr>
            <a:r>
              <a:rPr lang="en-US" altLang="zh-CN" sz="1600" b="1">
                <a:sym typeface="+mn-ea"/>
              </a:rPr>
              <a:t>Input </a:t>
            </a:r>
            <a:r>
              <a:rPr lang="en-US" altLang="zh-CN" sz="1600" b="1"/>
              <a:t>both global images and mas</a:t>
            </a:r>
            <a:r>
              <a:rPr lang="en-US" altLang="zh-CN" sz="1600" b="1"/>
              <a:t>ks:</a:t>
            </a:r>
            <a:endParaRPr lang="en-US" altLang="zh-CN" sz="1600" b="1"/>
          </a:p>
          <a:p>
            <a:pPr marL="285750" indent="-285750" fontAlgn="auto">
              <a:spcBef>
                <a:spcPts val="1000"/>
              </a:spcBef>
              <a:buFont typeface="Arial" panose="020B0604020202020204" pitchFamily="34" charset="0"/>
              <a:buChar char="•"/>
            </a:pPr>
            <a:r>
              <a:rPr lang="en-US" altLang="zh-CN" sz="1600"/>
              <a:t>Constrain regions requiring enhanced understanding. </a:t>
            </a:r>
            <a:endParaRPr lang="en-US" altLang="zh-CN" sz="1600"/>
          </a:p>
          <a:p>
            <a:pPr marL="285750" indent="-285750" fontAlgn="auto">
              <a:spcBef>
                <a:spcPts val="1000"/>
              </a:spcBef>
              <a:buFont typeface="Arial" panose="020B0604020202020204" pitchFamily="34" charset="0"/>
              <a:buChar char="•"/>
            </a:pPr>
            <a:r>
              <a:rPr lang="en-US" altLang="zh-CN" sz="1600"/>
              <a:t>Obtain contextual information to improve inference accuracy.</a:t>
            </a:r>
            <a:endParaRPr lang="en-US" altLang="zh-CN" sz="1600"/>
          </a:p>
        </p:txBody>
      </p:sp>
      <p:pic>
        <p:nvPicPr>
          <p:cNvPr id="17" name="图片 16" descr="RegionCLIP"/>
          <p:cNvPicPr>
            <a:picLocks noChangeAspect="1"/>
          </p:cNvPicPr>
          <p:nvPr/>
        </p:nvPicPr>
        <p:blipFill>
          <a:blip r:embed="rId2">
            <a:clrChange>
              <a:clrFrom>
                <a:srgbClr val="FFFFFF">
                  <a:alpha val="100000"/>
                </a:srgbClr>
              </a:clrFrom>
              <a:clrTo>
                <a:srgbClr val="FFFFFF">
                  <a:alpha val="100000"/>
                  <a:alpha val="0"/>
                </a:srgbClr>
              </a:clrTo>
            </a:clrChange>
          </a:blip>
          <a:srcRect l="53402" r="6297" b="52222"/>
          <a:stretch>
            <a:fillRect/>
          </a:stretch>
        </p:blipFill>
        <p:spPr>
          <a:xfrm>
            <a:off x="3698399" y="1251092"/>
            <a:ext cx="1922780" cy="1800000"/>
          </a:xfrm>
          <a:prstGeom prst="rect">
            <a:avLst/>
          </a:prstGeom>
        </p:spPr>
      </p:pic>
      <p:pic>
        <p:nvPicPr>
          <p:cNvPr id="18" name="图片 17" descr="RegionCLIP"/>
          <p:cNvPicPr>
            <a:picLocks noChangeAspect="1"/>
          </p:cNvPicPr>
          <p:nvPr/>
        </p:nvPicPr>
        <p:blipFill>
          <a:blip r:embed="rId2">
            <a:clrChange>
              <a:clrFrom>
                <a:srgbClr val="FFFFFF">
                  <a:alpha val="100000"/>
                </a:srgbClr>
              </a:clrFrom>
              <a:clrTo>
                <a:srgbClr val="FFFFFF">
                  <a:alpha val="100000"/>
                  <a:alpha val="0"/>
                </a:srgbClr>
              </a:clrTo>
            </a:clrChange>
          </a:blip>
          <a:srcRect l="1411" r="50767" b="52222"/>
          <a:stretch>
            <a:fillRect/>
          </a:stretch>
        </p:blipFill>
        <p:spPr>
          <a:xfrm>
            <a:off x="1233135" y="1251092"/>
            <a:ext cx="2282384" cy="1800000"/>
          </a:xfrm>
          <a:prstGeom prst="rect">
            <a:avLst/>
          </a:prstGeom>
        </p:spPr>
      </p:pic>
      <p:grpSp>
        <p:nvGrpSpPr>
          <p:cNvPr id="20" name="组合 19"/>
          <p:cNvGrpSpPr/>
          <p:nvPr/>
        </p:nvGrpSpPr>
        <p:grpSpPr>
          <a:xfrm>
            <a:off x="5804059" y="1284746"/>
            <a:ext cx="1971675" cy="1758091"/>
            <a:chOff x="9279" y="2669"/>
            <a:chExt cx="3513" cy="3132"/>
          </a:xfrm>
        </p:grpSpPr>
        <p:pic>
          <p:nvPicPr>
            <p:cNvPr id="11" name="图片 10" descr="1150 - 副本"/>
            <p:cNvPicPr>
              <a:picLocks noChangeAspect="1"/>
            </p:cNvPicPr>
            <p:nvPr/>
          </p:nvPicPr>
          <p:blipFill>
            <a:blip r:embed="rId3"/>
            <a:stretch>
              <a:fillRect/>
            </a:stretch>
          </p:blipFill>
          <p:spPr>
            <a:xfrm>
              <a:off x="9279" y="2669"/>
              <a:ext cx="2835" cy="2126"/>
            </a:xfrm>
            <a:prstGeom prst="rect">
              <a:avLst/>
            </a:prstGeom>
          </p:spPr>
        </p:pic>
        <p:grpSp>
          <p:nvGrpSpPr>
            <p:cNvPr id="15" name="组合 14"/>
            <p:cNvGrpSpPr/>
            <p:nvPr/>
          </p:nvGrpSpPr>
          <p:grpSpPr>
            <a:xfrm>
              <a:off x="10932" y="4447"/>
              <a:ext cx="1860" cy="1354"/>
              <a:chOff x="7793" y="12411"/>
              <a:chExt cx="1860" cy="1354"/>
            </a:xfrm>
          </p:grpSpPr>
          <p:pic>
            <p:nvPicPr>
              <p:cNvPr id="12" name="图片 11" descr="1150 - 副本"/>
              <p:cNvPicPr>
                <a:picLocks noChangeAspect="1"/>
              </p:cNvPicPr>
              <p:nvPr/>
            </p:nvPicPr>
            <p:blipFill>
              <a:blip r:embed="rId3"/>
              <a:srcRect l="21792" t="7917" r="39458" b="57111"/>
              <a:stretch>
                <a:fillRect/>
              </a:stretch>
            </p:blipFill>
            <p:spPr>
              <a:xfrm>
                <a:off x="7793" y="12411"/>
                <a:ext cx="1860" cy="1259"/>
              </a:xfrm>
              <a:prstGeom prst="rect">
                <a:avLst/>
              </a:prstGeom>
              <a:ln>
                <a:solidFill>
                  <a:schemeClr val="bg1"/>
                </a:solidFill>
              </a:ln>
            </p:spPr>
          </p:pic>
          <p:sp>
            <p:nvSpPr>
              <p:cNvPr id="13" name="文本框 12"/>
              <p:cNvSpPr txBox="1"/>
              <p:nvPr/>
            </p:nvSpPr>
            <p:spPr>
              <a:xfrm>
                <a:off x="8711" y="12945"/>
                <a:ext cx="856" cy="820"/>
              </a:xfrm>
              <a:prstGeom prst="rect">
                <a:avLst/>
              </a:prstGeom>
              <a:noFill/>
            </p:spPr>
            <p:txBody>
              <a:bodyPr wrap="square" rtlCol="0">
                <a:spAutoFit/>
              </a:bodyPr>
              <a:p>
                <a:r>
                  <a:rPr lang="en-US" altLang="zh-CN" sz="2400" b="1">
                    <a:solidFill>
                      <a:srgbClr val="FFFF00"/>
                    </a:solidFill>
                  </a:rPr>
                  <a:t>?</a:t>
                </a:r>
                <a:endParaRPr lang="en-US" altLang="zh-CN" sz="2400" b="1">
                  <a:solidFill>
                    <a:srgbClr val="FFFF00"/>
                  </a:solidFill>
                </a:endParaRPr>
              </a:p>
            </p:txBody>
          </p:sp>
        </p:grpSp>
        <p:cxnSp>
          <p:nvCxnSpPr>
            <p:cNvPr id="19" name="直接箭头连接符 18"/>
            <p:cNvCxnSpPr/>
            <p:nvPr/>
          </p:nvCxnSpPr>
          <p:spPr>
            <a:xfrm>
              <a:off x="10680" y="3230"/>
              <a:ext cx="810" cy="1550"/>
            </a:xfrm>
            <a:prstGeom prst="straightConnector1">
              <a:avLst/>
            </a:prstGeom>
            <a:ln w="28575">
              <a:solidFill>
                <a:srgbClr val="FFFF00"/>
              </a:solidFill>
              <a:tailEnd type="arrow"/>
            </a:ln>
          </p:spPr>
          <p:style>
            <a:lnRef idx="2">
              <a:schemeClr val="accent1"/>
            </a:lnRef>
            <a:fillRef idx="0">
              <a:srgbClr val="FFFFFF"/>
            </a:fillRef>
            <a:effectRef idx="0">
              <a:srgbClr val="FFFFFF"/>
            </a:effectRef>
            <a:fontRef idx="minor">
              <a:schemeClr val="tx1"/>
            </a:fontRef>
          </p:style>
        </p:cxnSp>
      </p:grpSp>
      <p:sp>
        <p:nvSpPr>
          <p:cNvPr id="26" name="圆角矩形 25"/>
          <p:cNvSpPr/>
          <p:nvPr/>
        </p:nvSpPr>
        <p:spPr>
          <a:xfrm>
            <a:off x="981040" y="3386455"/>
            <a:ext cx="7047230" cy="3065780"/>
          </a:xfrm>
          <a:prstGeom prst="roundRect">
            <a:avLst>
              <a:gd name="adj" fmla="val 8643"/>
            </a:avLst>
          </a:prstGeom>
          <a:noFill/>
          <a:ln>
            <a:noFill/>
          </a:ln>
          <a:extLst>
            <a:ext uri="{909E8E84-426E-40DD-AFC4-6F175D3DCCD1}">
              <a14:hiddenFill xmlns:a14="http://schemas.microsoft.com/office/drawing/2010/main">
                <a:solidFill>
                  <a:srgbClr val="588E32">
                    <a:alpha val="20000"/>
                  </a:srgb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nvSpPr>
        <p:spPr>
          <a:xfrm>
            <a:off x="1023585" y="3878580"/>
            <a:ext cx="12071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Input </a:t>
            </a:r>
            <a:r>
              <a:rPr lang="zh-CN" altLang="en-US" sz="1400">
                <a:latin typeface="Times New Roman" panose="02020603050405020304" charset="0"/>
                <a:cs typeface="Times New Roman" panose="02020603050405020304" charset="0"/>
              </a:rPr>
              <a:t>①</a:t>
            </a:r>
            <a:endParaRPr lang="zh-CN" altLang="en-US" sz="1400">
              <a:latin typeface="Times New Roman" panose="02020603050405020304" charset="0"/>
              <a:cs typeface="Times New Roman" panose="02020603050405020304" charset="0"/>
            </a:endParaRPr>
          </a:p>
        </p:txBody>
      </p:sp>
      <p:sp>
        <p:nvSpPr>
          <p:cNvPr id="8" name="文本框 7"/>
          <p:cNvSpPr txBox="1"/>
          <p:nvPr/>
        </p:nvSpPr>
        <p:spPr>
          <a:xfrm>
            <a:off x="2954620" y="5294630"/>
            <a:ext cx="1207135" cy="306705"/>
          </a:xfrm>
          <a:prstGeom prst="rect">
            <a:avLst/>
          </a:prstGeom>
          <a:noFill/>
        </p:spPr>
        <p:txBody>
          <a:bodyPr wrap="square" rtlCol="0">
            <a:spAutoFit/>
          </a:bodyPr>
          <a:p>
            <a:r>
              <a:rPr lang="en-US" altLang="zh-CN" sz="1400">
                <a:latin typeface="Times New Roman" panose="02020603050405020304" charset="0"/>
                <a:cs typeface="Times New Roman" panose="02020603050405020304" charset="0"/>
              </a:rPr>
              <a:t>Input </a:t>
            </a:r>
            <a:r>
              <a:rPr lang="zh-CN" altLang="en-US" sz="1400">
                <a:latin typeface="Times New Roman" panose="02020603050405020304" charset="0"/>
                <a:cs typeface="Times New Roman" panose="02020603050405020304" charset="0"/>
              </a:rPr>
              <a:t>②</a:t>
            </a:r>
            <a:endParaRPr lang="zh-CN" altLang="en-US" sz="1400">
              <a:latin typeface="Times New Roman" panose="02020603050405020304" charset="0"/>
              <a:cs typeface="Times New Roman" panose="02020603050405020304" charset="0"/>
            </a:endParaRPr>
          </a:p>
        </p:txBody>
      </p:sp>
      <p:sp>
        <p:nvSpPr>
          <p:cNvPr id="3" name="文本框 2"/>
          <p:cNvSpPr txBox="1"/>
          <p:nvPr/>
        </p:nvSpPr>
        <p:spPr>
          <a:xfrm>
            <a:off x="600" y="6520815"/>
            <a:ext cx="11110595" cy="337185"/>
          </a:xfrm>
          <a:prstGeom prst="rect">
            <a:avLst/>
          </a:prstGeom>
          <a:noFill/>
        </p:spPr>
        <p:txBody>
          <a:bodyPr wrap="square" rtlCol="0" anchor="t">
            <a:spAutoFit/>
          </a:bodyPr>
          <a:p>
            <a:r>
              <a:rPr lang="en-US" altLang="zh-CN" sz="1600"/>
              <a:t>Zeng et al. MaskCLIP++, a mask-based CLIP fine-tuning framework for open-vocabulary image segmentation, 2024</a:t>
            </a:r>
            <a:endParaRPr lang="en-US" altLang="zh-CN" sz="1600"/>
          </a:p>
        </p:txBody>
      </p:sp>
      <p:sp>
        <p:nvSpPr>
          <p:cNvPr id="4" name="日期占位符 3"/>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53710" y="2910841"/>
            <a:ext cx="10685780" cy="521970"/>
          </a:xfrm>
          <a:prstGeom prst="rect">
            <a:avLst/>
          </a:prstGeom>
          <a:noFill/>
        </p:spPr>
        <p:txBody>
          <a:bodyPr wrap="square" rtlCol="0" anchor="ctr" anchorCtr="0">
            <a:spAutoFit/>
          </a:bodyPr>
          <a:p>
            <a:pPr lvl="0" indent="-457200" algn="l">
              <a:buFont typeface="Wingdings" panose="05000000000000000000" charset="0"/>
              <a:buChar char="l"/>
            </a:pPr>
            <a:r>
              <a:rPr lang="en-US" altLang="zh-CN" sz="2800" b="1"/>
              <a:t>How to obtain a high-quality 2D mask?</a:t>
            </a:r>
            <a:endParaRPr lang="en-US" altLang="zh-CN" sz="2800" b="1"/>
          </a:p>
        </p:txBody>
      </p:sp>
      <p:sp>
        <p:nvSpPr>
          <p:cNvPr id="2" name="日期占位符 1"/>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 name="图片 52" descr="download (1)"/>
          <p:cNvPicPr>
            <a:picLocks noChangeAspect="1"/>
          </p:cNvPicPr>
          <p:nvPr/>
        </p:nvPicPr>
        <p:blipFill>
          <a:blip r:embed="rId1"/>
          <a:stretch>
            <a:fillRect/>
          </a:stretch>
        </p:blipFill>
        <p:spPr>
          <a:xfrm>
            <a:off x="9573860" y="1615440"/>
            <a:ext cx="1332865" cy="1440180"/>
          </a:xfrm>
          <a:prstGeom prst="rect">
            <a:avLst/>
          </a:prstGeom>
        </p:spPr>
      </p:pic>
      <p:sp>
        <p:nvSpPr>
          <p:cNvPr id="39" name="圆角矩形 38"/>
          <p:cNvSpPr/>
          <p:nvPr/>
        </p:nvSpPr>
        <p:spPr>
          <a:xfrm>
            <a:off x="1028665" y="4352290"/>
            <a:ext cx="10144125" cy="2160270"/>
          </a:xfrm>
          <a:prstGeom prst="roundRect">
            <a:avLst>
              <a:gd name="adj" fmla="val 8643"/>
            </a:avLst>
          </a:prstGeom>
          <a:solidFill>
            <a:srgbClr val="FFF2CA">
              <a:alpha val="5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5" name="图片 24" descr="purple_density_mask_4_80 (1)"/>
          <p:cNvPicPr>
            <a:picLocks noChangeAspect="1"/>
          </p:cNvPicPr>
          <p:nvPr>
            <p:custDataLst>
              <p:tags r:id="rId2"/>
            </p:custDataLst>
          </p:nvPr>
        </p:nvPicPr>
        <p:blipFill>
          <a:blip r:embed="rId3"/>
          <a:srcRect l="49438" t="15902"/>
          <a:stretch>
            <a:fillRect/>
          </a:stretch>
        </p:blipFill>
        <p:spPr>
          <a:xfrm>
            <a:off x="5111553" y="4322450"/>
            <a:ext cx="1211580" cy="1512000"/>
          </a:xfrm>
          <a:prstGeom prst="rect">
            <a:avLst/>
          </a:prstGeom>
        </p:spPr>
      </p:pic>
      <p:pic>
        <p:nvPicPr>
          <p:cNvPr id="26" name="图片 25" descr="sam_mask_4_80 (2)"/>
          <p:cNvPicPr>
            <a:picLocks noChangeAspect="1"/>
          </p:cNvPicPr>
          <p:nvPr>
            <p:custDataLst>
              <p:tags r:id="rId4"/>
            </p:custDataLst>
          </p:nvPr>
        </p:nvPicPr>
        <p:blipFill>
          <a:blip r:embed="rId5"/>
          <a:srcRect l="49702" t="15902"/>
          <a:stretch>
            <a:fillRect/>
          </a:stretch>
        </p:blipFill>
        <p:spPr>
          <a:xfrm>
            <a:off x="9739331" y="4416425"/>
            <a:ext cx="1205865" cy="1512655"/>
          </a:xfrm>
          <a:prstGeom prst="rect">
            <a:avLst/>
          </a:prstGeom>
        </p:spPr>
      </p:pic>
      <p:pic>
        <p:nvPicPr>
          <p:cNvPr id="24" name="图片 23" descr="red_base_mask_4_80 (2)"/>
          <p:cNvPicPr>
            <a:picLocks noChangeAspect="1"/>
          </p:cNvPicPr>
          <p:nvPr>
            <p:custDataLst>
              <p:tags r:id="rId6"/>
            </p:custDataLst>
          </p:nvPr>
        </p:nvPicPr>
        <p:blipFill>
          <a:blip r:embed="rId7"/>
          <a:srcRect l="49327" t="15902"/>
          <a:stretch>
            <a:fillRect/>
          </a:stretch>
        </p:blipFill>
        <p:spPr>
          <a:xfrm>
            <a:off x="2923853" y="4322450"/>
            <a:ext cx="1214120" cy="1512000"/>
          </a:xfrm>
          <a:prstGeom prst="rect">
            <a:avLst/>
          </a:prstGeom>
        </p:spPr>
      </p:pic>
      <p:sp>
        <p:nvSpPr>
          <p:cNvPr id="2" name="文本框 1"/>
          <p:cNvSpPr txBox="1"/>
          <p:nvPr/>
        </p:nvSpPr>
        <p:spPr>
          <a:xfrm>
            <a:off x="600" y="0"/>
            <a:ext cx="11424285"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Our Proposed </a:t>
            </a:r>
            <a:r>
              <a:rPr lang="en-US" altLang="zh-CN" sz="3200" b="1" dirty="0">
                <a:solidFill>
                  <a:schemeClr val="accent4">
                    <a:lumMod val="50000"/>
                  </a:schemeClr>
                </a:solidFill>
                <a:latin typeface="Arial" panose="020B0604020202020204" pitchFamily="34" charset="0"/>
                <a:cs typeface="Arial" panose="020B0604020202020204" pitchFamily="34" charset="0"/>
                <a:sym typeface="+mn-ea"/>
              </a:rPr>
              <a:t>MOSS - </a:t>
            </a:r>
            <a:r>
              <a:rPr lang="en-US" altLang="zh-CN" sz="3200" b="1" dirty="0">
                <a:latin typeface="Arial" panose="020B0604020202020204" pitchFamily="34" charset="0"/>
                <a:cs typeface="Arial" panose="020B0604020202020204" pitchFamily="34" charset="0"/>
                <a:sym typeface="+mn-ea"/>
              </a:rPr>
              <a:t>Contribution2</a:t>
            </a:r>
            <a:endParaRPr lang="zh-CN" altLang="en-US" sz="3200" b="1" dirty="0">
              <a:solidFill>
                <a:schemeClr val="accent4">
                  <a:lumMod val="50000"/>
                </a:schemeClr>
              </a:solidFill>
              <a:latin typeface="Arial" panose="020B0604020202020204" pitchFamily="34" charset="0"/>
              <a:cs typeface="Arial" panose="020B0604020202020204" pitchFamily="34" charset="0"/>
              <a:sym typeface="+mn-ea"/>
            </a:endParaRPr>
          </a:p>
        </p:txBody>
      </p:sp>
      <p:sp>
        <p:nvSpPr>
          <p:cNvPr id="4" name="文本框 3"/>
          <p:cNvSpPr txBox="1"/>
          <p:nvPr/>
        </p:nvSpPr>
        <p:spPr>
          <a:xfrm>
            <a:off x="600" y="457200"/>
            <a:ext cx="12192000" cy="1478280"/>
          </a:xfrm>
          <a:prstGeom prst="rect">
            <a:avLst/>
          </a:prstGeom>
          <a:noFill/>
        </p:spPr>
        <p:txBody>
          <a:bodyPr wrap="square" rtlCol="0" anchor="ctr" anchorCtr="0">
            <a:noAutofit/>
          </a:bodyPr>
          <a:p>
            <a:pPr marL="457200" lvl="1" indent="457200" algn="l">
              <a:lnSpc>
                <a:spcPct val="90000"/>
              </a:lnSpc>
              <a:buClrTx/>
              <a:buSzTx/>
              <a:buFontTx/>
            </a:pPr>
            <a:r>
              <a:rPr lang="en-US" altLang="zh-CN" sz="2400" b="1" dirty="0">
                <a:latin typeface="Arial" panose="020B0604020202020204" pitchFamily="34" charset="0"/>
                <a:cs typeface="Arial" panose="020B0604020202020204" pitchFamily="34" charset="0"/>
                <a:sym typeface="+mn-ea"/>
              </a:rPr>
              <a:t>Density-based Directional Expansion Algorithm</a:t>
            </a:r>
            <a:endParaRPr lang="en-US" altLang="zh-CN" sz="2400" b="1" dirty="0">
              <a:latin typeface="Arial" panose="020B0604020202020204" pitchFamily="34" charset="0"/>
              <a:cs typeface="Arial" panose="020B0604020202020204" pitchFamily="34" charset="0"/>
              <a:sym typeface="+mn-ea"/>
            </a:endParaRPr>
          </a:p>
        </p:txBody>
      </p:sp>
      <p:grpSp>
        <p:nvGrpSpPr>
          <p:cNvPr id="16" name="组合 15"/>
          <p:cNvGrpSpPr/>
          <p:nvPr/>
        </p:nvGrpSpPr>
        <p:grpSpPr>
          <a:xfrm>
            <a:off x="1028665" y="1503680"/>
            <a:ext cx="3176905" cy="1979930"/>
            <a:chOff x="913" y="2368"/>
            <a:chExt cx="5003" cy="3118"/>
          </a:xfrm>
        </p:grpSpPr>
        <p:pic>
          <p:nvPicPr>
            <p:cNvPr id="15" name="图片 14" descr="scatter_4_80"/>
            <p:cNvPicPr>
              <a:picLocks noChangeAspect="1"/>
            </p:cNvPicPr>
            <p:nvPr/>
          </p:nvPicPr>
          <p:blipFill>
            <a:blip r:embed="rId8"/>
            <a:srcRect l="44898" t="13561"/>
            <a:stretch>
              <a:fillRect/>
            </a:stretch>
          </p:blipFill>
          <p:spPr>
            <a:xfrm>
              <a:off x="913" y="2368"/>
              <a:ext cx="2650" cy="3118"/>
            </a:xfrm>
            <a:prstGeom prst="rect">
              <a:avLst/>
            </a:prstGeom>
          </p:spPr>
        </p:pic>
        <p:pic>
          <p:nvPicPr>
            <p:cNvPr id="3" name="图片 2" descr="scatter_4_80 (3)"/>
            <p:cNvPicPr>
              <a:picLocks noChangeAspect="1"/>
            </p:cNvPicPr>
            <p:nvPr/>
          </p:nvPicPr>
          <p:blipFill>
            <a:blip r:embed="rId9"/>
            <a:srcRect l="44898" t="14002" b="-9478"/>
            <a:stretch>
              <a:fillRect/>
            </a:stretch>
          </p:blipFill>
          <p:spPr>
            <a:xfrm>
              <a:off x="3585" y="2368"/>
              <a:ext cx="2331" cy="3032"/>
            </a:xfrm>
            <a:prstGeom prst="rect">
              <a:avLst/>
            </a:prstGeom>
          </p:spPr>
        </p:pic>
      </p:grpSp>
      <p:cxnSp>
        <p:nvCxnSpPr>
          <p:cNvPr id="6" name="肘形连接符 5"/>
          <p:cNvCxnSpPr/>
          <p:nvPr/>
        </p:nvCxnSpPr>
        <p:spPr>
          <a:xfrm rot="5400000" flipV="1">
            <a:off x="3430445" y="2926880"/>
            <a:ext cx="360000" cy="1476000"/>
          </a:xfrm>
          <a:prstGeom prst="bentConnector2">
            <a:avLst/>
          </a:prstGeom>
          <a:ln w="28575">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4485605" y="3648075"/>
            <a:ext cx="648970" cy="398780"/>
          </a:xfrm>
          <a:prstGeom prst="rect">
            <a:avLst/>
          </a:prstGeom>
          <a:noFill/>
        </p:spPr>
        <p:txBody>
          <a:bodyPr wrap="square" rtlCol="0">
            <a:spAutoFit/>
          </a:bodyPr>
          <a:p>
            <a:pPr algn="ctr"/>
            <a:r>
              <a:rPr lang="en-US" altLang="zh-CN" sz="2000" b="1"/>
              <a:t>IOU?</a:t>
            </a:r>
            <a:endParaRPr lang="zh-CN" altLang="en-US" sz="2000" b="1"/>
          </a:p>
        </p:txBody>
      </p:sp>
      <p:cxnSp>
        <p:nvCxnSpPr>
          <p:cNvPr id="10" name="肘形连接符 9"/>
          <p:cNvCxnSpPr/>
          <p:nvPr/>
        </p:nvCxnSpPr>
        <p:spPr>
          <a:xfrm rot="5400000">
            <a:off x="6469050" y="2313600"/>
            <a:ext cx="360000" cy="2726690"/>
          </a:xfrm>
          <a:prstGeom prst="bentConnector2">
            <a:avLst/>
          </a:prstGeom>
          <a:ln w="28575">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grpSp>
        <p:nvGrpSpPr>
          <p:cNvPr id="34" name="组合 33"/>
          <p:cNvGrpSpPr/>
          <p:nvPr/>
        </p:nvGrpSpPr>
        <p:grpSpPr>
          <a:xfrm>
            <a:off x="4758655" y="1443355"/>
            <a:ext cx="6414135" cy="2310765"/>
            <a:chOff x="7493" y="2273"/>
            <a:chExt cx="10101" cy="3639"/>
          </a:xfrm>
        </p:grpSpPr>
        <p:sp>
          <p:nvSpPr>
            <p:cNvPr id="18" name="圆角矩形 17"/>
            <p:cNvSpPr/>
            <p:nvPr/>
          </p:nvSpPr>
          <p:spPr>
            <a:xfrm>
              <a:off x="7493" y="2273"/>
              <a:ext cx="10101" cy="3175"/>
            </a:xfrm>
            <a:prstGeom prst="roundRect">
              <a:avLst>
                <a:gd name="adj" fmla="val 8643"/>
              </a:avLst>
            </a:prstGeom>
            <a:solidFill>
              <a:srgbClr val="588E32">
                <a:alpha val="2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descr="download (2)"/>
            <p:cNvPicPr>
              <a:picLocks noChangeAspect="1"/>
            </p:cNvPicPr>
            <p:nvPr/>
          </p:nvPicPr>
          <p:blipFill>
            <a:blip r:embed="rId10"/>
            <a:srcRect t="-58273" b="-58273"/>
            <a:stretch>
              <a:fillRect/>
            </a:stretch>
          </p:blipFill>
          <p:spPr>
            <a:xfrm>
              <a:off x="13596" y="2544"/>
              <a:ext cx="1078" cy="2268"/>
            </a:xfrm>
            <a:prstGeom prst="rect">
              <a:avLst/>
            </a:prstGeom>
          </p:spPr>
        </p:pic>
        <p:pic>
          <p:nvPicPr>
            <p:cNvPr id="9" name="图片 8" descr="download"/>
            <p:cNvPicPr>
              <a:picLocks noChangeAspect="1"/>
            </p:cNvPicPr>
            <p:nvPr/>
          </p:nvPicPr>
          <p:blipFill>
            <a:blip r:embed="rId11"/>
            <a:srcRect b="-34576"/>
            <a:stretch>
              <a:fillRect/>
            </a:stretch>
          </p:blipFill>
          <p:spPr>
            <a:xfrm>
              <a:off x="8019" y="2564"/>
              <a:ext cx="2088" cy="2268"/>
            </a:xfrm>
            <a:prstGeom prst="rect">
              <a:avLst/>
            </a:prstGeom>
          </p:spPr>
        </p:pic>
        <p:sp>
          <p:nvSpPr>
            <p:cNvPr id="19" name="文本框 18"/>
            <p:cNvSpPr txBox="1"/>
            <p:nvPr/>
          </p:nvSpPr>
          <p:spPr>
            <a:xfrm>
              <a:off x="7973" y="4799"/>
              <a:ext cx="2096" cy="1113"/>
            </a:xfrm>
            <a:prstGeom prst="rect">
              <a:avLst/>
            </a:prstGeom>
            <a:noFill/>
          </p:spPr>
          <p:txBody>
            <a:bodyPr wrap="square" rtlCol="0">
              <a:spAutoFit/>
            </a:bodyPr>
            <a:p>
              <a:pPr algn="ctr"/>
              <a:r>
                <a:rPr lang="zh-CN" altLang="en-US" sz="2000" b="1">
                  <a:solidFill>
                    <a:schemeClr val="accent4">
                      <a:lumMod val="50000"/>
                    </a:schemeClr>
                  </a:solidFill>
                  <a:sym typeface="+mn-ea"/>
                </a:rPr>
                <a:t>❎</a:t>
              </a:r>
              <a:endParaRPr lang="zh-CN" altLang="en-US" sz="2000" b="1">
                <a:solidFill>
                  <a:schemeClr val="accent4">
                    <a:lumMod val="50000"/>
                  </a:schemeClr>
                </a:solidFill>
              </a:endParaRPr>
            </a:p>
            <a:p>
              <a:pPr algn="ctr"/>
              <a:endParaRPr lang="zh-CN" altLang="en-US" sz="2000" b="1">
                <a:solidFill>
                  <a:schemeClr val="accent4">
                    <a:lumMod val="50000"/>
                  </a:schemeClr>
                </a:solidFill>
              </a:endParaRPr>
            </a:p>
          </p:txBody>
        </p:sp>
        <p:pic>
          <p:nvPicPr>
            <p:cNvPr id="12" name="图片 11" descr="download (3)"/>
            <p:cNvPicPr>
              <a:picLocks noChangeAspect="1"/>
            </p:cNvPicPr>
            <p:nvPr/>
          </p:nvPicPr>
          <p:blipFill>
            <a:blip r:embed="rId12"/>
            <a:srcRect t="5613"/>
            <a:stretch>
              <a:fillRect/>
            </a:stretch>
          </p:blipFill>
          <p:spPr>
            <a:xfrm>
              <a:off x="10425" y="2544"/>
              <a:ext cx="2816" cy="2268"/>
            </a:xfrm>
            <a:prstGeom prst="rect">
              <a:avLst/>
            </a:prstGeom>
          </p:spPr>
        </p:pic>
        <p:sp>
          <p:nvSpPr>
            <p:cNvPr id="21" name="文本框 20"/>
            <p:cNvSpPr txBox="1"/>
            <p:nvPr/>
          </p:nvSpPr>
          <p:spPr>
            <a:xfrm>
              <a:off x="10424" y="4799"/>
              <a:ext cx="2819" cy="628"/>
            </a:xfrm>
            <a:prstGeom prst="rect">
              <a:avLst/>
            </a:prstGeom>
            <a:noFill/>
          </p:spPr>
          <p:txBody>
            <a:bodyPr wrap="square" rtlCol="0">
              <a:spAutoFit/>
            </a:bodyPr>
            <a:p>
              <a:pPr algn="ctr"/>
              <a:r>
                <a:rPr lang="zh-CN" altLang="en-US" sz="2000" b="1">
                  <a:solidFill>
                    <a:schemeClr val="accent4">
                      <a:lumMod val="50000"/>
                    </a:schemeClr>
                  </a:solidFill>
                  <a:sym typeface="+mn-ea"/>
                </a:rPr>
                <a:t>❎</a:t>
              </a:r>
              <a:endParaRPr lang="zh-CN" altLang="en-US" sz="2000" b="1">
                <a:solidFill>
                  <a:schemeClr val="accent4">
                    <a:lumMod val="50000"/>
                  </a:schemeClr>
                </a:solidFill>
              </a:endParaRPr>
            </a:p>
          </p:txBody>
        </p:sp>
        <p:sp>
          <p:nvSpPr>
            <p:cNvPr id="31" name="文本框 30"/>
            <p:cNvSpPr txBox="1"/>
            <p:nvPr/>
          </p:nvSpPr>
          <p:spPr>
            <a:xfrm>
              <a:off x="13087" y="4799"/>
              <a:ext cx="2096" cy="628"/>
            </a:xfrm>
            <a:prstGeom prst="rect">
              <a:avLst/>
            </a:prstGeom>
            <a:noFill/>
          </p:spPr>
          <p:txBody>
            <a:bodyPr wrap="square" rtlCol="0">
              <a:spAutoFit/>
            </a:bodyPr>
            <a:p>
              <a:pPr algn="ctr"/>
              <a:r>
                <a:rPr lang="zh-CN" altLang="en-US" sz="2000" b="1">
                  <a:solidFill>
                    <a:schemeClr val="accent4">
                      <a:lumMod val="50000"/>
                    </a:schemeClr>
                  </a:solidFill>
                  <a:sym typeface="+mn-ea"/>
                </a:rPr>
                <a:t>❎</a:t>
              </a:r>
              <a:endParaRPr lang="zh-CN" altLang="en-US" sz="2000" b="1">
                <a:solidFill>
                  <a:schemeClr val="accent4">
                    <a:lumMod val="50000"/>
                  </a:schemeClr>
                </a:solidFill>
              </a:endParaRPr>
            </a:p>
          </p:txBody>
        </p:sp>
        <p:sp>
          <p:nvSpPr>
            <p:cNvPr id="32" name="文本框 31"/>
            <p:cNvSpPr txBox="1"/>
            <p:nvPr/>
          </p:nvSpPr>
          <p:spPr>
            <a:xfrm>
              <a:off x="15025" y="4799"/>
              <a:ext cx="2096" cy="628"/>
            </a:xfrm>
            <a:prstGeom prst="rect">
              <a:avLst/>
            </a:prstGeom>
            <a:noFill/>
          </p:spPr>
          <p:txBody>
            <a:bodyPr wrap="square" rtlCol="0">
              <a:spAutoFit/>
            </a:bodyPr>
            <a:p>
              <a:pPr algn="ctr"/>
              <a:r>
                <a:rPr lang="zh-CN" altLang="en-US" sz="2000" b="1">
                  <a:solidFill>
                    <a:schemeClr val="accent4">
                      <a:lumMod val="50000"/>
                    </a:schemeClr>
                  </a:solidFill>
                  <a:sym typeface="+mn-ea"/>
                </a:rPr>
                <a:t>✅</a:t>
              </a:r>
              <a:endParaRPr lang="zh-CN" altLang="en-US" sz="2000" b="1">
                <a:solidFill>
                  <a:schemeClr val="accent4">
                    <a:lumMod val="50000"/>
                  </a:schemeClr>
                </a:solidFill>
              </a:endParaRPr>
            </a:p>
          </p:txBody>
        </p:sp>
      </p:grpSp>
      <p:sp>
        <p:nvSpPr>
          <p:cNvPr id="35" name="文本框 34"/>
          <p:cNvSpPr txBox="1"/>
          <p:nvPr/>
        </p:nvSpPr>
        <p:spPr>
          <a:xfrm>
            <a:off x="2872705" y="3920490"/>
            <a:ext cx="5140325" cy="368300"/>
          </a:xfrm>
          <a:prstGeom prst="rect">
            <a:avLst/>
          </a:prstGeom>
          <a:noFill/>
        </p:spPr>
        <p:txBody>
          <a:bodyPr wrap="square" rtlCol="0" anchor="t">
            <a:spAutoFit/>
          </a:bodyPr>
          <a:p>
            <a:pPr algn="ctr"/>
            <a:r>
              <a:rPr lang="en-US" altLang="zh-CN"/>
              <a:t>The number of pixels does not correspond</a:t>
            </a:r>
            <a:endParaRPr lang="zh-CN" altLang="en-US"/>
          </a:p>
        </p:txBody>
      </p:sp>
      <p:pic>
        <p:nvPicPr>
          <p:cNvPr id="36" name="图片 35" descr="scatter_4_80 (3)"/>
          <p:cNvPicPr>
            <a:picLocks noChangeAspect="1"/>
          </p:cNvPicPr>
          <p:nvPr/>
        </p:nvPicPr>
        <p:blipFill>
          <a:blip r:embed="rId9"/>
          <a:srcRect l="49626" t="21465" b="-1574"/>
          <a:stretch>
            <a:fillRect/>
          </a:stretch>
        </p:blipFill>
        <p:spPr>
          <a:xfrm>
            <a:off x="1188685" y="4366900"/>
            <a:ext cx="1266538" cy="1512000"/>
          </a:xfrm>
          <a:prstGeom prst="rect">
            <a:avLst/>
          </a:prstGeom>
        </p:spPr>
      </p:pic>
      <p:grpSp>
        <p:nvGrpSpPr>
          <p:cNvPr id="43" name="组合 42"/>
          <p:cNvGrpSpPr/>
          <p:nvPr/>
        </p:nvGrpSpPr>
        <p:grpSpPr>
          <a:xfrm>
            <a:off x="7515561" y="4323150"/>
            <a:ext cx="1214120" cy="1511300"/>
            <a:chOff x="11300" y="6854"/>
            <a:chExt cx="1912" cy="2380"/>
          </a:xfrm>
        </p:grpSpPr>
        <p:pic>
          <p:nvPicPr>
            <p:cNvPr id="37" name="图片 36" descr="purple_density_mask_4_80 (1)"/>
            <p:cNvPicPr>
              <a:picLocks noChangeAspect="1"/>
            </p:cNvPicPr>
            <p:nvPr>
              <p:custDataLst>
                <p:tags r:id="rId13"/>
              </p:custDataLst>
            </p:nvPr>
          </p:nvPicPr>
          <p:blipFill>
            <a:blip r:embed="rId3"/>
            <a:srcRect l="49438" t="15902"/>
            <a:stretch>
              <a:fillRect/>
            </a:stretch>
          </p:blipFill>
          <p:spPr>
            <a:xfrm>
              <a:off x="11304" y="6854"/>
              <a:ext cx="1908" cy="2381"/>
            </a:xfrm>
            <a:prstGeom prst="rect">
              <a:avLst/>
            </a:prstGeom>
          </p:spPr>
        </p:pic>
        <p:pic>
          <p:nvPicPr>
            <p:cNvPr id="38" name="图片 37" descr="red_base_mask_4_80 (2)"/>
            <p:cNvPicPr>
              <a:picLocks noChangeAspect="1"/>
            </p:cNvPicPr>
            <p:nvPr>
              <p:custDataLst>
                <p:tags r:id="rId14"/>
              </p:custDataLst>
            </p:nvPr>
          </p:nvPicPr>
          <p:blipFill>
            <a:blip r:embed="rId7"/>
            <a:srcRect l="49327" t="15902"/>
            <a:stretch>
              <a:fillRect/>
            </a:stretch>
          </p:blipFill>
          <p:spPr>
            <a:xfrm>
              <a:off x="11300" y="6854"/>
              <a:ext cx="1913" cy="2381"/>
            </a:xfrm>
            <a:prstGeom prst="rect">
              <a:avLst/>
            </a:prstGeom>
          </p:spPr>
        </p:pic>
      </p:grpSp>
      <p:cxnSp>
        <p:nvCxnSpPr>
          <p:cNvPr id="40" name="直接箭头连接符 39"/>
          <p:cNvCxnSpPr/>
          <p:nvPr/>
        </p:nvCxnSpPr>
        <p:spPr>
          <a:xfrm>
            <a:off x="2509833" y="5730875"/>
            <a:ext cx="359410" cy="0"/>
          </a:xfrm>
          <a:prstGeom prst="straightConnector1">
            <a:avLst/>
          </a:prstGeom>
          <a:ln w="28575">
            <a:solidFill>
              <a:schemeClr val="accent2">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42" name="文本框 41"/>
          <p:cNvSpPr txBox="1"/>
          <p:nvPr/>
        </p:nvSpPr>
        <p:spPr>
          <a:xfrm>
            <a:off x="1531298" y="5865495"/>
            <a:ext cx="2087880" cy="645160"/>
          </a:xfrm>
          <a:prstGeom prst="rect">
            <a:avLst/>
          </a:prstGeom>
          <a:noFill/>
        </p:spPr>
        <p:txBody>
          <a:bodyPr wrap="square" rtlCol="0">
            <a:spAutoFit/>
          </a:bodyPr>
          <a:p>
            <a:pPr algn="l"/>
            <a:r>
              <a:rPr lang="zh-CN" altLang="en-US"/>
              <a:t>①</a:t>
            </a:r>
            <a:r>
              <a:rPr lang="en-US" altLang="zh-CN"/>
              <a:t> Expansion in the equal direction</a:t>
            </a:r>
            <a:endParaRPr lang="en-US" altLang="zh-CN"/>
          </a:p>
        </p:txBody>
      </p:sp>
      <p:cxnSp>
        <p:nvCxnSpPr>
          <p:cNvPr id="44" name="直接箭头连接符 43"/>
          <p:cNvCxnSpPr/>
          <p:nvPr/>
        </p:nvCxnSpPr>
        <p:spPr>
          <a:xfrm>
            <a:off x="4444803" y="5730875"/>
            <a:ext cx="359410" cy="0"/>
          </a:xfrm>
          <a:prstGeom prst="straightConnector1">
            <a:avLst/>
          </a:prstGeom>
          <a:ln w="28575">
            <a:solidFill>
              <a:schemeClr val="accent2">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45" name="文本框 44"/>
          <p:cNvSpPr txBox="1"/>
          <p:nvPr/>
        </p:nvSpPr>
        <p:spPr>
          <a:xfrm>
            <a:off x="3716333" y="5865495"/>
            <a:ext cx="2717165" cy="645160"/>
          </a:xfrm>
          <a:prstGeom prst="rect">
            <a:avLst/>
          </a:prstGeom>
          <a:noFill/>
        </p:spPr>
        <p:txBody>
          <a:bodyPr wrap="square" rtlCol="0">
            <a:spAutoFit/>
          </a:bodyPr>
          <a:p>
            <a:pPr algn="l"/>
            <a:r>
              <a:rPr lang="zh-CN" altLang="en-US"/>
              <a:t>②</a:t>
            </a:r>
            <a:r>
              <a:rPr lang="en-US" altLang="zh-CN"/>
              <a:t> Directional expansion based on density</a:t>
            </a:r>
            <a:endParaRPr lang="en-US" altLang="zh-CN"/>
          </a:p>
        </p:txBody>
      </p:sp>
      <p:cxnSp>
        <p:nvCxnSpPr>
          <p:cNvPr id="50" name="直接箭头连接符 49"/>
          <p:cNvCxnSpPr/>
          <p:nvPr/>
        </p:nvCxnSpPr>
        <p:spPr>
          <a:xfrm>
            <a:off x="6739591" y="5730875"/>
            <a:ext cx="359410" cy="0"/>
          </a:xfrm>
          <a:prstGeom prst="straightConnector1">
            <a:avLst/>
          </a:prstGeom>
          <a:ln w="28575">
            <a:solidFill>
              <a:schemeClr val="accent2">
                <a:lumMod val="75000"/>
              </a:schemeClr>
            </a:solidFill>
            <a:tailEnd type="arrow"/>
          </a:ln>
        </p:spPr>
        <p:style>
          <a:lnRef idx="2">
            <a:schemeClr val="accent1"/>
          </a:lnRef>
          <a:fillRef idx="0">
            <a:srgbClr val="FFFFFF"/>
          </a:fillRef>
          <a:effectRef idx="0">
            <a:srgbClr val="FFFFFF"/>
          </a:effectRef>
          <a:fontRef idx="minor">
            <a:schemeClr val="tx1"/>
          </a:fontRef>
        </p:style>
      </p:cxnSp>
      <p:sp>
        <p:nvSpPr>
          <p:cNvPr id="51" name="文本框 50"/>
          <p:cNvSpPr txBox="1"/>
          <p:nvPr/>
        </p:nvSpPr>
        <p:spPr>
          <a:xfrm>
            <a:off x="6606853" y="5865495"/>
            <a:ext cx="908050" cy="368300"/>
          </a:xfrm>
          <a:prstGeom prst="rect">
            <a:avLst/>
          </a:prstGeom>
          <a:noFill/>
        </p:spPr>
        <p:txBody>
          <a:bodyPr wrap="square" rtlCol="0">
            <a:spAutoFit/>
          </a:bodyPr>
          <a:p>
            <a:pPr algn="l"/>
            <a:r>
              <a:rPr lang="zh-CN" altLang="en-US"/>
              <a:t>③</a:t>
            </a:r>
            <a:r>
              <a:rPr lang="en-US" altLang="zh-CN"/>
              <a:t> ...  </a:t>
            </a:r>
            <a:endParaRPr lang="en-US" altLang="zh-CN"/>
          </a:p>
        </p:txBody>
      </p:sp>
      <p:sp>
        <p:nvSpPr>
          <p:cNvPr id="52" name="文本框 51"/>
          <p:cNvSpPr txBox="1"/>
          <p:nvPr/>
        </p:nvSpPr>
        <p:spPr>
          <a:xfrm>
            <a:off x="8253695" y="5865495"/>
            <a:ext cx="1901190" cy="645160"/>
          </a:xfrm>
          <a:prstGeom prst="rect">
            <a:avLst/>
          </a:prstGeom>
          <a:noFill/>
        </p:spPr>
        <p:txBody>
          <a:bodyPr wrap="square" rtlCol="0">
            <a:spAutoFit/>
          </a:bodyPr>
          <a:p>
            <a:pPr algn="ctr"/>
            <a:r>
              <a:rPr lang="zh-CN" altLang="en-US"/>
              <a:t>④</a:t>
            </a:r>
            <a:r>
              <a:rPr lang="en-US" altLang="zh-CN"/>
              <a:t> Calculate IoU</a:t>
            </a:r>
            <a:endParaRPr lang="en-US" altLang="zh-CN"/>
          </a:p>
          <a:p>
            <a:pPr algn="ctr"/>
            <a:r>
              <a:rPr lang="en-US" altLang="zh-CN"/>
              <a:t>  &gt; the threshold </a:t>
            </a:r>
            <a:endParaRPr lang="en-US" altLang="zh-CN"/>
          </a:p>
        </p:txBody>
      </p:sp>
      <p:cxnSp>
        <p:nvCxnSpPr>
          <p:cNvPr id="54" name="直接箭头连接符 53"/>
          <p:cNvCxnSpPr/>
          <p:nvPr/>
        </p:nvCxnSpPr>
        <p:spPr>
          <a:xfrm>
            <a:off x="9054801" y="5778500"/>
            <a:ext cx="359410" cy="0"/>
          </a:xfrm>
          <a:prstGeom prst="straightConnector1">
            <a:avLst/>
          </a:prstGeom>
          <a:ln w="28575">
            <a:solidFill>
              <a:schemeClr val="accent2">
                <a:lumMod val="75000"/>
              </a:schemeClr>
            </a:solidFill>
            <a:tailEnd type="arrow"/>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15">
            <a:clrChange>
              <a:clrFrom>
                <a:srgbClr val="FFFFFF">
                  <a:alpha val="100000"/>
                </a:srgbClr>
              </a:clrFrom>
              <a:clrTo>
                <a:srgbClr val="FFFFFF">
                  <a:alpha val="100000"/>
                  <a:alpha val="0"/>
                </a:srgbClr>
              </a:clrTo>
            </a:clrChange>
          </a:blip>
          <a:stretch>
            <a:fillRect/>
          </a:stretch>
        </p:blipFill>
        <p:spPr>
          <a:xfrm>
            <a:off x="4326855" y="5073650"/>
            <a:ext cx="540000" cy="522729"/>
          </a:xfrm>
          <a:prstGeom prst="rect">
            <a:avLst/>
          </a:prstGeom>
        </p:spPr>
      </p:pic>
      <p:sp>
        <p:nvSpPr>
          <p:cNvPr id="7" name="日期占位符 6"/>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1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53710" y="2910841"/>
            <a:ext cx="10685780" cy="521970"/>
          </a:xfrm>
          <a:prstGeom prst="rect">
            <a:avLst/>
          </a:prstGeom>
          <a:noFill/>
        </p:spPr>
        <p:txBody>
          <a:bodyPr wrap="square" rtlCol="0" anchor="ctr" anchorCtr="0">
            <a:spAutoFit/>
          </a:bodyPr>
          <a:p>
            <a:pPr lvl="0" indent="-457200" algn="l">
              <a:buFont typeface="Wingdings" panose="05000000000000000000" charset="0"/>
              <a:buChar char="l"/>
            </a:pPr>
            <a:r>
              <a:rPr lang="en-US" altLang="zh-CN" sz="2800" b="1"/>
              <a:t>What else can </a:t>
            </a:r>
            <a:r>
              <a:rPr lang="en-US" altLang="zh-CN" sz="2800" b="1">
                <a:sym typeface="+mn-ea"/>
              </a:rPr>
              <a:t>a high-quality 2D mask</a:t>
            </a:r>
            <a:r>
              <a:rPr lang="en-US" altLang="zh-CN" sz="2800" b="1"/>
              <a:t> offer?</a:t>
            </a:r>
            <a:endParaRPr lang="en-US" altLang="zh-CN" sz="2800" b="1"/>
          </a:p>
        </p:txBody>
      </p:sp>
      <p:sp>
        <p:nvSpPr>
          <p:cNvPr id="2" name="日期占位符 1"/>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0" y="0"/>
            <a:ext cx="11424285"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Our Proposed </a:t>
            </a:r>
            <a:r>
              <a:rPr lang="en-US" altLang="zh-CN" sz="3200" b="1" dirty="0">
                <a:solidFill>
                  <a:schemeClr val="accent4">
                    <a:lumMod val="50000"/>
                  </a:schemeClr>
                </a:solidFill>
                <a:latin typeface="Arial" panose="020B0604020202020204" pitchFamily="34" charset="0"/>
                <a:cs typeface="Arial" panose="020B0604020202020204" pitchFamily="34" charset="0"/>
                <a:sym typeface="+mn-ea"/>
              </a:rPr>
              <a:t>MOSS - </a:t>
            </a:r>
            <a:r>
              <a:rPr lang="en-US" altLang="zh-CN" sz="3200" b="1" dirty="0">
                <a:latin typeface="Arial" panose="020B0604020202020204" pitchFamily="34" charset="0"/>
                <a:cs typeface="Arial" panose="020B0604020202020204" pitchFamily="34" charset="0"/>
                <a:sym typeface="+mn-ea"/>
              </a:rPr>
              <a:t>Contribution3</a:t>
            </a:r>
            <a:endParaRPr lang="zh-CN" altLang="en-US" sz="3200" b="1" dirty="0">
              <a:solidFill>
                <a:schemeClr val="accent4">
                  <a:lumMod val="50000"/>
                </a:schemeClr>
              </a:solidFill>
              <a:latin typeface="Arial" panose="020B0604020202020204" pitchFamily="34" charset="0"/>
              <a:cs typeface="Arial" panose="020B0604020202020204" pitchFamily="34" charset="0"/>
              <a:sym typeface="+mn-ea"/>
            </a:endParaRPr>
          </a:p>
        </p:txBody>
      </p:sp>
      <p:sp>
        <p:nvSpPr>
          <p:cNvPr id="4" name="文本框 3"/>
          <p:cNvSpPr txBox="1"/>
          <p:nvPr/>
        </p:nvSpPr>
        <p:spPr>
          <a:xfrm>
            <a:off x="600" y="425450"/>
            <a:ext cx="10500360" cy="1478280"/>
          </a:xfrm>
          <a:prstGeom prst="rect">
            <a:avLst/>
          </a:prstGeom>
          <a:noFill/>
        </p:spPr>
        <p:txBody>
          <a:bodyPr wrap="square" rtlCol="0" anchor="ctr" anchorCtr="0">
            <a:noAutofit/>
          </a:bodyPr>
          <a:p>
            <a:pPr marL="457200" lvl="1" indent="457200" algn="l">
              <a:lnSpc>
                <a:spcPct val="90000"/>
              </a:lnSpc>
              <a:buClrTx/>
              <a:buSzTx/>
              <a:buFontTx/>
            </a:pPr>
            <a:r>
              <a:rPr lang="en-US" altLang="zh-CN" sz="2400" b="1" dirty="0">
                <a:latin typeface="Arial" panose="020B0604020202020204" pitchFamily="34" charset="0"/>
                <a:cs typeface="Arial" panose="020B0604020202020204" pitchFamily="34" charset="0"/>
                <a:sym typeface="+mn-ea"/>
              </a:rPr>
              <a:t>Fine-Tuning of 3D Mask Proposals based on SuperPoints</a:t>
            </a:r>
            <a:endParaRPr lang="en-US" altLang="zh-CN" sz="2400" b="1" dirty="0">
              <a:latin typeface="Arial" panose="020B0604020202020204" pitchFamily="34" charset="0"/>
              <a:cs typeface="Arial" panose="020B0604020202020204" pitchFamily="34" charset="0"/>
              <a:sym typeface="+mn-ea"/>
            </a:endParaRPr>
          </a:p>
        </p:txBody>
      </p:sp>
      <p:grpSp>
        <p:nvGrpSpPr>
          <p:cNvPr id="18" name="组合 17"/>
          <p:cNvGrpSpPr>
            <a:grpSpLocks noChangeAspect="1"/>
          </p:cNvGrpSpPr>
          <p:nvPr/>
        </p:nvGrpSpPr>
        <p:grpSpPr>
          <a:xfrm rot="0">
            <a:off x="1085180" y="1622474"/>
            <a:ext cx="1466667" cy="1800000"/>
            <a:chOff x="12406" y="6313"/>
            <a:chExt cx="2772" cy="3402"/>
          </a:xfrm>
        </p:grpSpPr>
        <p:pic>
          <p:nvPicPr>
            <p:cNvPr id="16" name="图片 15"/>
            <p:cNvPicPr>
              <a:picLocks noChangeAspect="1"/>
            </p:cNvPicPr>
            <p:nvPr>
              <p:custDataLst>
                <p:tags r:id="rId1"/>
              </p:custDataLst>
            </p:nvPr>
          </p:nvPicPr>
          <p:blipFill>
            <a:blip r:embed="rId2">
              <a:lum bright="24000" contrast="24000"/>
            </a:blip>
            <a:srcRect l="7682" t="8029" r="4602" b="11005"/>
            <a:stretch>
              <a:fillRect/>
            </a:stretch>
          </p:blipFill>
          <p:spPr>
            <a:xfrm>
              <a:off x="12406" y="6313"/>
              <a:ext cx="2773" cy="3402"/>
            </a:xfrm>
            <a:prstGeom prst="rect">
              <a:avLst/>
            </a:prstGeom>
          </p:spPr>
        </p:pic>
        <p:pic>
          <p:nvPicPr>
            <p:cNvPr id="6" name="图片 5" descr="scatter_4_80 (3)"/>
            <p:cNvPicPr>
              <a:picLocks noChangeAspect="1"/>
            </p:cNvPicPr>
            <p:nvPr/>
          </p:nvPicPr>
          <p:blipFill>
            <a:blip r:embed="rId3"/>
            <a:srcRect l="44898" t="13561"/>
            <a:stretch>
              <a:fillRect/>
            </a:stretch>
          </p:blipFill>
          <p:spPr>
            <a:xfrm>
              <a:off x="12480" y="6336"/>
              <a:ext cx="2331" cy="2745"/>
            </a:xfrm>
            <a:prstGeom prst="rect">
              <a:avLst/>
            </a:prstGeom>
          </p:spPr>
        </p:pic>
      </p:grpSp>
      <p:grpSp>
        <p:nvGrpSpPr>
          <p:cNvPr id="48" name="组合 47"/>
          <p:cNvGrpSpPr>
            <a:grpSpLocks noChangeAspect="1"/>
          </p:cNvGrpSpPr>
          <p:nvPr/>
        </p:nvGrpSpPr>
        <p:grpSpPr>
          <a:xfrm>
            <a:off x="5176782" y="1622474"/>
            <a:ext cx="1477686" cy="1800000"/>
            <a:chOff x="9693" y="5238"/>
            <a:chExt cx="3576" cy="4356"/>
          </a:xfrm>
        </p:grpSpPr>
        <p:pic>
          <p:nvPicPr>
            <p:cNvPr id="8" name="图片 7" descr="7b0a202020202266696c746572223a20223131220a7d0a"/>
            <p:cNvPicPr>
              <a:picLocks noChangeAspect="1"/>
            </p:cNvPicPr>
            <p:nvPr>
              <p:custDataLst>
                <p:tags r:id="rId4"/>
              </p:custDataLst>
            </p:nvPr>
          </p:nvPicPr>
          <p:blipFill>
            <a:blip r:embed="rId5">
              <a:lum bright="18000" contrast="12000"/>
            </a:blip>
            <a:srcRect l="17859" t="5988" r="14373" b="9691"/>
            <a:stretch>
              <a:fillRect/>
            </a:stretch>
          </p:blipFill>
          <p:spPr>
            <a:xfrm>
              <a:off x="9867" y="5400"/>
              <a:ext cx="3402" cy="4194"/>
            </a:xfrm>
            <a:prstGeom prst="rect">
              <a:avLst/>
            </a:prstGeom>
          </p:spPr>
        </p:pic>
        <p:grpSp>
          <p:nvGrpSpPr>
            <p:cNvPr id="35" name="组合 34"/>
            <p:cNvGrpSpPr/>
            <p:nvPr/>
          </p:nvGrpSpPr>
          <p:grpSpPr>
            <a:xfrm>
              <a:off x="9693" y="5238"/>
              <a:ext cx="3339" cy="3775"/>
              <a:chOff x="10441" y="11302"/>
              <a:chExt cx="3339" cy="3775"/>
            </a:xfrm>
          </p:grpSpPr>
          <p:sp>
            <p:nvSpPr>
              <p:cNvPr id="39" name="圆角矩形 38"/>
              <p:cNvSpPr/>
              <p:nvPr/>
            </p:nvSpPr>
            <p:spPr>
              <a:xfrm>
                <a:off x="10441" y="11302"/>
                <a:ext cx="2002" cy="1695"/>
              </a:xfrm>
              <a:prstGeom prst="roundRect">
                <a:avLst/>
              </a:prstGeom>
              <a:noFill/>
              <a:ln w="28575">
                <a:solidFill>
                  <a:srgbClr val="C00000"/>
                </a:solidFill>
              </a:ln>
              <a:scene3d>
                <a:camera prst="isometricLeftDown">
                  <a:rot lat="2400000" lon="2400000" rev="60000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圆角矩形 39"/>
              <p:cNvSpPr/>
              <p:nvPr/>
            </p:nvSpPr>
            <p:spPr>
              <a:xfrm>
                <a:off x="12194" y="14565"/>
                <a:ext cx="1586"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圆角矩形 35"/>
              <p:cNvSpPr/>
              <p:nvPr/>
            </p:nvSpPr>
            <p:spPr>
              <a:xfrm>
                <a:off x="11427" y="13979"/>
                <a:ext cx="633"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7" name="图片 26" descr="7b0a202020202266696c746572223a20223131220a7d0a"/>
            <p:cNvPicPr>
              <a:picLocks noChangeAspect="1"/>
            </p:cNvPicPr>
            <p:nvPr>
              <p:custDataLst>
                <p:tags r:id="rId6"/>
              </p:custDataLst>
            </p:nvPr>
          </p:nvPicPr>
          <p:blipFill>
            <a:blip r:embed="rId5">
              <a:lum bright="18000" contrast="12000"/>
            </a:blip>
            <a:srcRect l="54631" t="70103" r="27919" b="21211"/>
            <a:stretch>
              <a:fillRect/>
            </a:stretch>
          </p:blipFill>
          <p:spPr>
            <a:xfrm rot="3720000">
              <a:off x="11898" y="8059"/>
              <a:ext cx="737" cy="363"/>
            </a:xfrm>
            <a:prstGeom prst="rect">
              <a:avLst/>
            </a:prstGeom>
          </p:spPr>
        </p:pic>
        <p:pic>
          <p:nvPicPr>
            <p:cNvPr id="47" name="图片 46" descr="7b0a202020202266696c746572223a20223131220a7d0a"/>
            <p:cNvPicPr>
              <a:picLocks noChangeAspect="1"/>
            </p:cNvPicPr>
            <p:nvPr>
              <p:custDataLst>
                <p:tags r:id="rId7"/>
              </p:custDataLst>
            </p:nvPr>
          </p:nvPicPr>
          <p:blipFill>
            <a:blip r:embed="rId5">
              <a:lum bright="42000" contrast="12000"/>
            </a:blip>
            <a:srcRect l="54631" t="70103" r="35614" b="20685"/>
            <a:stretch>
              <a:fillRect/>
            </a:stretch>
          </p:blipFill>
          <p:spPr>
            <a:xfrm rot="240000">
              <a:off x="10697" y="7986"/>
              <a:ext cx="412" cy="385"/>
            </a:xfrm>
            <a:prstGeom prst="rect">
              <a:avLst/>
            </a:prstGeom>
          </p:spPr>
        </p:pic>
      </p:grpSp>
      <p:grpSp>
        <p:nvGrpSpPr>
          <p:cNvPr id="61" name="组合 60"/>
          <p:cNvGrpSpPr>
            <a:grpSpLocks noChangeAspect="1"/>
          </p:cNvGrpSpPr>
          <p:nvPr/>
        </p:nvGrpSpPr>
        <p:grpSpPr>
          <a:xfrm>
            <a:off x="3021143" y="1524635"/>
            <a:ext cx="1654121" cy="1880694"/>
            <a:chOff x="4712" y="2364"/>
            <a:chExt cx="3126" cy="3555"/>
          </a:xfrm>
        </p:grpSpPr>
        <p:grpSp>
          <p:nvGrpSpPr>
            <p:cNvPr id="41" name="组合 40"/>
            <p:cNvGrpSpPr>
              <a:grpSpLocks noChangeAspect="1"/>
            </p:cNvGrpSpPr>
            <p:nvPr/>
          </p:nvGrpSpPr>
          <p:grpSpPr>
            <a:xfrm>
              <a:off x="4712" y="2364"/>
              <a:ext cx="3005" cy="3555"/>
              <a:chOff x="10321" y="11188"/>
              <a:chExt cx="3498" cy="4137"/>
            </a:xfrm>
          </p:grpSpPr>
          <p:sp>
            <p:nvSpPr>
              <p:cNvPr id="42" name="圆角矩形 41"/>
              <p:cNvSpPr/>
              <p:nvPr/>
            </p:nvSpPr>
            <p:spPr>
              <a:xfrm>
                <a:off x="11427" y="13881"/>
                <a:ext cx="633"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3" name="图片 42" descr="sam_mask_4_80 (2)"/>
              <p:cNvPicPr>
                <a:picLocks noChangeAspect="1"/>
              </p:cNvPicPr>
              <p:nvPr>
                <p:custDataLst>
                  <p:tags r:id="rId8"/>
                </p:custDataLst>
              </p:nvPr>
            </p:nvPicPr>
            <p:blipFill>
              <a:blip r:embed="rId9">
                <a:lum bright="-18000" contrast="12000"/>
              </a:blip>
              <a:srcRect l="49702" t="15902"/>
              <a:stretch>
                <a:fillRect/>
              </a:stretch>
            </p:blipFill>
            <p:spPr>
              <a:xfrm rot="21000000">
                <a:off x="10965" y="11188"/>
                <a:ext cx="2791" cy="3873"/>
              </a:xfrm>
              <a:prstGeom prst="rect">
                <a:avLst/>
              </a:prstGeom>
            </p:spPr>
          </p:pic>
          <p:pic>
            <p:nvPicPr>
              <p:cNvPr id="44" name="图片 43" descr="scatter_4_80 (3)"/>
              <p:cNvPicPr>
                <a:picLocks noChangeAspect="1"/>
              </p:cNvPicPr>
              <p:nvPr/>
            </p:nvPicPr>
            <p:blipFill>
              <a:blip r:embed="rId3"/>
              <a:srcRect l="44898" t="13561" b="-6652"/>
              <a:stretch>
                <a:fillRect/>
              </a:stretch>
            </p:blipFill>
            <p:spPr>
              <a:xfrm rot="21000000">
                <a:off x="10627" y="11277"/>
                <a:ext cx="3192" cy="4048"/>
              </a:xfrm>
              <a:prstGeom prst="rect">
                <a:avLst/>
              </a:prstGeom>
            </p:spPr>
          </p:pic>
          <p:sp>
            <p:nvSpPr>
              <p:cNvPr id="45" name="圆角矩形 44"/>
              <p:cNvSpPr/>
              <p:nvPr/>
            </p:nvSpPr>
            <p:spPr>
              <a:xfrm>
                <a:off x="10321" y="11527"/>
                <a:ext cx="2206" cy="1414"/>
              </a:xfrm>
              <a:prstGeom prst="roundRect">
                <a:avLst/>
              </a:prstGeom>
              <a:noFill/>
              <a:ln w="28575">
                <a:solidFill>
                  <a:srgbClr val="C00000"/>
                </a:solidFill>
              </a:ln>
              <a:scene3d>
                <a:camera prst="isometricLeftDown">
                  <a:rot lat="1800000" lon="3300000" rev="78000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圆角矩形 45"/>
              <p:cNvSpPr/>
              <p:nvPr/>
            </p:nvSpPr>
            <p:spPr>
              <a:xfrm>
                <a:off x="12194" y="14635"/>
                <a:ext cx="1586"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55" name="文本框 54"/>
            <p:cNvSpPr txBox="1"/>
            <p:nvPr/>
          </p:nvSpPr>
          <p:spPr>
            <a:xfrm>
              <a:off x="5975" y="2613"/>
              <a:ext cx="1863" cy="1220"/>
            </a:xfrm>
            <a:prstGeom prst="rect">
              <a:avLst/>
            </a:prstGeom>
            <a:noFill/>
          </p:spPr>
          <p:txBody>
            <a:bodyPr wrap="square" rtlCol="0">
              <a:spAutoFit/>
            </a:bodyPr>
            <a:p>
              <a:pPr algn="ctr"/>
              <a:r>
                <a:rPr lang="en-US" altLang="zh-CN"/>
                <a:t>Missing </a:t>
              </a:r>
              <a:endParaRPr lang="en-US" altLang="zh-CN"/>
            </a:p>
            <a:p>
              <a:pPr algn="ctr"/>
              <a:r>
                <a:rPr lang="en-US" altLang="zh-CN"/>
                <a:t>parts</a:t>
              </a:r>
              <a:endParaRPr lang="en-US" altLang="zh-CN"/>
            </a:p>
          </p:txBody>
        </p:sp>
      </p:grpSp>
      <p:cxnSp>
        <p:nvCxnSpPr>
          <p:cNvPr id="57" name="直接箭头连接符 56"/>
          <p:cNvCxnSpPr/>
          <p:nvPr/>
        </p:nvCxnSpPr>
        <p:spPr>
          <a:xfrm>
            <a:off x="2805395" y="2685415"/>
            <a:ext cx="438150" cy="0"/>
          </a:xfrm>
          <a:prstGeom prst="straightConnector1">
            <a:avLst/>
          </a:prstGeom>
          <a:ln w="28575">
            <a:solidFill>
              <a:schemeClr val="accent1">
                <a:lumMod val="75000"/>
              </a:schemeClr>
            </a:solidFill>
            <a:tailEnd type="arrow"/>
          </a:ln>
        </p:spPr>
        <p:style>
          <a:lnRef idx="2">
            <a:schemeClr val="accent1"/>
          </a:lnRef>
          <a:fillRef idx="0">
            <a:srgbClr val="FFFFFF"/>
          </a:fillRef>
          <a:effectRef idx="0">
            <a:srgbClr val="FFFFFF"/>
          </a:effectRef>
          <a:fontRef idx="minor">
            <a:schemeClr val="tx1"/>
          </a:fontRef>
        </p:style>
      </p:cxnSp>
      <p:grpSp>
        <p:nvGrpSpPr>
          <p:cNvPr id="62" name="组合 61"/>
          <p:cNvGrpSpPr>
            <a:grpSpLocks noChangeAspect="1"/>
          </p:cNvGrpSpPr>
          <p:nvPr/>
        </p:nvGrpSpPr>
        <p:grpSpPr>
          <a:xfrm>
            <a:off x="6925910" y="1414874"/>
            <a:ext cx="4884551" cy="2160000"/>
            <a:chOff x="1926" y="-3973"/>
            <a:chExt cx="8903" cy="3937"/>
          </a:xfrm>
        </p:grpSpPr>
        <p:pic>
          <p:nvPicPr>
            <p:cNvPr id="5" name="图片 4" descr="7b0a202020202266696c746572223a20223131220a7d0a"/>
            <p:cNvPicPr>
              <a:picLocks noChangeAspect="1"/>
            </p:cNvPicPr>
            <p:nvPr>
              <p:custDataLst>
                <p:tags r:id="rId10"/>
              </p:custDataLst>
            </p:nvPr>
          </p:nvPicPr>
          <p:blipFill>
            <a:blip r:embed="rId11">
              <a:clrChange>
                <a:clrFrom>
                  <a:srgbClr val="FBFBFB">
                    <a:alpha val="100000"/>
                  </a:srgbClr>
                </a:clrFrom>
                <a:clrTo>
                  <a:srgbClr val="FBFBFB">
                    <a:alpha val="100000"/>
                    <a:alpha val="0"/>
                  </a:srgbClr>
                </a:clrTo>
              </a:clrChange>
              <a:lum bright="24000" contrast="-6000"/>
            </a:blip>
            <a:stretch>
              <a:fillRect/>
            </a:stretch>
          </p:blipFill>
          <p:spPr>
            <a:xfrm>
              <a:off x="1926" y="-3584"/>
              <a:ext cx="5915" cy="3548"/>
            </a:xfrm>
            <a:prstGeom prst="rect">
              <a:avLst/>
            </a:prstGeom>
          </p:spPr>
        </p:pic>
        <p:pic>
          <p:nvPicPr>
            <p:cNvPr id="49" name="图片 48"/>
            <p:cNvPicPr>
              <a:picLocks noChangeAspect="1"/>
            </p:cNvPicPr>
            <p:nvPr/>
          </p:nvPicPr>
          <p:blipFill>
            <a:blip r:embed="rId12">
              <a:lum bright="18000" contrast="12000"/>
            </a:blip>
            <a:stretch>
              <a:fillRect/>
            </a:stretch>
          </p:blipFill>
          <p:spPr>
            <a:xfrm>
              <a:off x="7004" y="-3794"/>
              <a:ext cx="3825" cy="2128"/>
            </a:xfrm>
            <a:prstGeom prst="rect">
              <a:avLst/>
            </a:prstGeom>
            <a:scene3d>
              <a:camera prst="isometricLeftDown">
                <a:rot lat="1500000" lon="1800000" rev="0"/>
              </a:camera>
              <a:lightRig rig="threePt" dir="t"/>
            </a:scene3d>
          </p:spPr>
        </p:pic>
        <p:cxnSp>
          <p:nvCxnSpPr>
            <p:cNvPr id="50" name="直接箭头连接符 49"/>
            <p:cNvCxnSpPr/>
            <p:nvPr/>
          </p:nvCxnSpPr>
          <p:spPr>
            <a:xfrm flipV="1">
              <a:off x="5958" y="-3973"/>
              <a:ext cx="1454" cy="932"/>
            </a:xfrm>
            <a:prstGeom prst="straightConnector1">
              <a:avLst/>
            </a:prstGeom>
            <a:ln w="12700" cap="flat" cmpd="sng" algn="ctr">
              <a:solidFill>
                <a:schemeClr val="accent1">
                  <a:lumMod val="75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51" name="直接箭头连接符 50"/>
            <p:cNvCxnSpPr/>
            <p:nvPr/>
          </p:nvCxnSpPr>
          <p:spPr>
            <a:xfrm>
              <a:off x="6674" y="-2132"/>
              <a:ext cx="932" cy="68"/>
            </a:xfrm>
            <a:prstGeom prst="straightConnector1">
              <a:avLst/>
            </a:prstGeom>
            <a:ln w="12700" cap="flat" cmpd="sng" algn="ctr">
              <a:solidFill>
                <a:schemeClr val="accent1">
                  <a:lumMod val="75000"/>
                </a:schemeClr>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
          <p:nvSpPr>
            <p:cNvPr id="59" name="圆角矩形 58"/>
            <p:cNvSpPr>
              <a:spLocks noChangeAspect="1"/>
            </p:cNvSpPr>
            <p:nvPr/>
          </p:nvSpPr>
          <p:spPr>
            <a:xfrm>
              <a:off x="5702" y="-2935"/>
              <a:ext cx="1150" cy="737"/>
            </a:xfrm>
            <a:prstGeom prst="roundRect">
              <a:avLst/>
            </a:prstGeom>
            <a:noFill/>
            <a:ln w="28575">
              <a:solidFill>
                <a:srgbClr val="C00000"/>
              </a:solidFill>
            </a:ln>
            <a:scene3d>
              <a:camera prst="isometricLeftDown">
                <a:rot lat="1500000" lon="24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65" name="直接箭头连接符 64"/>
          <p:cNvCxnSpPr/>
          <p:nvPr/>
        </p:nvCxnSpPr>
        <p:spPr>
          <a:xfrm flipH="1" flipV="1">
            <a:off x="6704930" y="2602865"/>
            <a:ext cx="384810" cy="5080"/>
          </a:xfrm>
          <a:prstGeom prst="straightConnector1">
            <a:avLst/>
          </a:prstGeom>
          <a:ln w="28575">
            <a:solidFill>
              <a:schemeClr val="accent1">
                <a:lumMod val="75000"/>
              </a:schemeClr>
            </a:solidFill>
            <a:tailEnd type="arrow"/>
          </a:ln>
        </p:spPr>
        <p:style>
          <a:lnRef idx="2">
            <a:schemeClr val="accent1"/>
          </a:lnRef>
          <a:fillRef idx="0">
            <a:srgbClr val="FFFFFF"/>
          </a:fillRef>
          <a:effectRef idx="0">
            <a:srgbClr val="FFFFFF"/>
          </a:effectRef>
          <a:fontRef idx="minor">
            <a:schemeClr val="tx1"/>
          </a:fontRef>
        </p:style>
      </p:cxnSp>
      <p:grpSp>
        <p:nvGrpSpPr>
          <p:cNvPr id="68" name="组合 67"/>
          <p:cNvGrpSpPr/>
          <p:nvPr/>
        </p:nvGrpSpPr>
        <p:grpSpPr>
          <a:xfrm>
            <a:off x="734025" y="3684270"/>
            <a:ext cx="10775315" cy="2873375"/>
            <a:chOff x="1651" y="5802"/>
            <a:chExt cx="16969" cy="4525"/>
          </a:xfrm>
        </p:grpSpPr>
        <p:sp>
          <p:nvSpPr>
            <p:cNvPr id="66" name="圆角矩形 65"/>
            <p:cNvSpPr/>
            <p:nvPr/>
          </p:nvSpPr>
          <p:spPr>
            <a:xfrm>
              <a:off x="1651" y="5802"/>
              <a:ext cx="6523" cy="4525"/>
            </a:xfrm>
            <a:prstGeom prst="roundRect">
              <a:avLst>
                <a:gd name="adj" fmla="val 8643"/>
              </a:avLst>
            </a:prstGeom>
            <a:solidFill>
              <a:srgbClr val="588E32">
                <a:alpha val="2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fontAlgn="auto">
                <a:spcBef>
                  <a:spcPts val="1200"/>
                </a:spcBef>
                <a:buFont typeface="Arial" panose="020B0604020202020204" pitchFamily="34" charset="0"/>
                <a:buChar char="•"/>
              </a:pPr>
              <a:r>
                <a:rPr lang="en-US" altLang="zh-CN">
                  <a:solidFill>
                    <a:schemeClr val="tx1"/>
                  </a:solidFill>
                  <a:sym typeface="+mn-ea"/>
                </a:rPr>
                <a:t>The coarse 3D mask proposal has missing areas compared to the ground truth.</a:t>
              </a:r>
              <a:endParaRPr lang="en-US" altLang="zh-CN">
                <a:solidFill>
                  <a:schemeClr val="tx1"/>
                </a:solidFill>
              </a:endParaRPr>
            </a:p>
            <a:p>
              <a:pPr marL="285750" indent="-285750" fontAlgn="auto">
                <a:spcBef>
                  <a:spcPts val="1200"/>
                </a:spcBef>
                <a:buFont typeface="Arial" panose="020B0604020202020204" pitchFamily="34" charset="0"/>
                <a:buChar char="•"/>
              </a:pPr>
              <a:r>
                <a:rPr lang="en-US" altLang="zh-CN">
                  <a:solidFill>
                    <a:schemeClr val="tx1"/>
                  </a:solidFill>
                  <a:sym typeface="+mn-ea"/>
                </a:rPr>
                <a:t>The prior knowledge from the 2D can fill these gaps.</a:t>
              </a:r>
              <a:endParaRPr lang="en-US" altLang="zh-CN">
                <a:solidFill>
                  <a:schemeClr val="tx1"/>
                </a:solidFill>
              </a:endParaRPr>
            </a:p>
            <a:p>
              <a:pPr marL="285750" indent="-285750" fontAlgn="auto">
                <a:spcBef>
                  <a:spcPts val="1200"/>
                </a:spcBef>
                <a:buFont typeface="Arial" panose="020B0604020202020204" pitchFamily="34" charset="0"/>
                <a:buChar char="•"/>
              </a:pPr>
              <a:r>
                <a:rPr lang="en-US" altLang="zh-CN">
                  <a:solidFill>
                    <a:schemeClr val="tx1"/>
                  </a:solidFill>
                  <a:sym typeface="+mn-ea"/>
                </a:rPr>
                <a:t>Pixels from the 2D mask are projected to 3D, and the matching points are added to the 3D mask.</a:t>
              </a:r>
              <a:endParaRPr lang="en-US" altLang="zh-CN">
                <a:solidFill>
                  <a:schemeClr val="tx1"/>
                </a:solidFill>
              </a:endParaRPr>
            </a:p>
          </p:txBody>
        </p:sp>
        <p:grpSp>
          <p:nvGrpSpPr>
            <p:cNvPr id="23" name="组合 22"/>
            <p:cNvGrpSpPr>
              <a:grpSpLocks noChangeAspect="1"/>
            </p:cNvGrpSpPr>
            <p:nvPr/>
          </p:nvGrpSpPr>
          <p:grpSpPr>
            <a:xfrm rot="0">
              <a:off x="8569" y="5802"/>
              <a:ext cx="2485" cy="2936"/>
              <a:chOff x="14567" y="6315"/>
              <a:chExt cx="3492" cy="4125"/>
            </a:xfrm>
          </p:grpSpPr>
          <p:sp>
            <p:nvSpPr>
              <p:cNvPr id="12" name="文本框 11"/>
              <p:cNvSpPr txBox="1"/>
              <p:nvPr/>
            </p:nvSpPr>
            <p:spPr>
              <a:xfrm>
                <a:off x="14567" y="9625"/>
                <a:ext cx="3492" cy="815"/>
              </a:xfrm>
              <a:prstGeom prst="rect">
                <a:avLst/>
              </a:prstGeom>
              <a:noFill/>
            </p:spPr>
            <p:txBody>
              <a:bodyPr wrap="square" rtlCol="0">
                <a:spAutoFit/>
              </a:bodyPr>
              <a:p>
                <a:pPr algn="ctr"/>
                <a:r>
                  <a:rPr lang="en-US" altLang="zh-CN"/>
                  <a:t>Ground truth</a:t>
                </a:r>
                <a:endParaRPr lang="en-US" altLang="zh-CN"/>
              </a:p>
            </p:txBody>
          </p:sp>
          <p:pic>
            <p:nvPicPr>
              <p:cNvPr id="22" name="图片 21"/>
              <p:cNvPicPr>
                <a:picLocks noChangeAspect="1"/>
              </p:cNvPicPr>
              <p:nvPr/>
            </p:nvPicPr>
            <p:blipFill>
              <a:blip r:embed="rId13">
                <a:lum bright="12000" contrast="18000"/>
              </a:blip>
              <a:srcRect l="14131" t="8979" r="21377"/>
              <a:stretch>
                <a:fillRect/>
              </a:stretch>
            </p:blipFill>
            <p:spPr>
              <a:xfrm>
                <a:off x="14896" y="6315"/>
                <a:ext cx="2835" cy="3311"/>
              </a:xfrm>
              <a:prstGeom prst="rect">
                <a:avLst/>
              </a:prstGeom>
            </p:spPr>
          </p:pic>
        </p:grpSp>
        <p:sp>
          <p:nvSpPr>
            <p:cNvPr id="67" name="圆角矩形 66"/>
            <p:cNvSpPr/>
            <p:nvPr/>
          </p:nvSpPr>
          <p:spPr>
            <a:xfrm>
              <a:off x="11449" y="5802"/>
              <a:ext cx="7171" cy="4525"/>
            </a:xfrm>
            <a:prstGeom prst="roundRect">
              <a:avLst>
                <a:gd name="adj" fmla="val 8643"/>
              </a:avLst>
            </a:prstGeom>
            <a:solidFill>
              <a:srgbClr val="588E32">
                <a:alpha val="2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fontAlgn="auto">
                <a:spcBef>
                  <a:spcPts val="1200"/>
                </a:spcBef>
                <a:buFont typeface="Arial" panose="020B0604020202020204" pitchFamily="34" charset="0"/>
                <a:buChar char="•"/>
              </a:pPr>
              <a:r>
                <a:rPr lang="en-US" altLang="zh-CN">
                  <a:solidFill>
                    <a:schemeClr val="tx1"/>
                  </a:solidFill>
                  <a:sym typeface="+mn-ea"/>
                </a:rPr>
                <a:t>To improve efficiency, the raw point cloud is transformed into superpoint clusters.</a:t>
              </a:r>
              <a:endParaRPr lang="en-US" altLang="zh-CN">
                <a:solidFill>
                  <a:schemeClr val="tx1"/>
                </a:solidFill>
              </a:endParaRPr>
            </a:p>
            <a:p>
              <a:pPr marL="285750" indent="-285750" fontAlgn="auto">
                <a:spcBef>
                  <a:spcPts val="1200"/>
                </a:spcBef>
                <a:buFont typeface="Arial" panose="020B0604020202020204" pitchFamily="34" charset="0"/>
                <a:buChar char="•"/>
              </a:pPr>
              <a:r>
                <a:rPr lang="en-US" altLang="zh-CN">
                  <a:solidFill>
                    <a:schemeClr val="tx1"/>
                  </a:solidFill>
                  <a:sym typeface="+mn-ea"/>
                </a:rPr>
                <a:t>SuperPoints: points are grouped into geometrically homogeneous regions.</a:t>
              </a:r>
              <a:endParaRPr lang="en-US" altLang="zh-CN">
                <a:solidFill>
                  <a:schemeClr val="tx1"/>
                </a:solidFill>
                <a:sym typeface="+mn-ea"/>
              </a:endParaRPr>
            </a:p>
            <a:p>
              <a:pPr marL="285750" indent="-285750" fontAlgn="auto">
                <a:spcBef>
                  <a:spcPts val="1200"/>
                </a:spcBef>
                <a:buFont typeface="Arial" panose="020B0604020202020204" pitchFamily="34" charset="0"/>
                <a:buChar char="•"/>
              </a:pPr>
              <a:r>
                <a:rPr lang="en-US" altLang="zh-CN">
                  <a:solidFill>
                    <a:schemeClr val="tx1"/>
                  </a:solidFill>
                  <a:sym typeface="+mn-ea"/>
                </a:rPr>
                <a:t>Instead of individual points, superpoint clusters are used as the unit for merging.</a:t>
              </a:r>
              <a:endParaRPr lang="en-US" altLang="zh-CN">
                <a:solidFill>
                  <a:schemeClr val="tx1"/>
                </a:solidFill>
                <a:sym typeface="+mn-ea"/>
              </a:endParaRPr>
            </a:p>
          </p:txBody>
        </p:sp>
      </p:grpSp>
      <p:sp>
        <p:nvSpPr>
          <p:cNvPr id="3" name="日期占位符 2"/>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1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0" y="0"/>
            <a:ext cx="10671810"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Experiments &amp; Results (Imcomplete)</a:t>
            </a:r>
            <a:endParaRPr lang="en-US" altLang="zh-CN" sz="3200" b="1" dirty="0">
              <a:latin typeface="Arial" panose="020B0604020202020204" pitchFamily="34" charset="0"/>
              <a:cs typeface="Arial" panose="020B0604020202020204" pitchFamily="34" charset="0"/>
              <a:sym typeface="+mn-ea"/>
            </a:endParaRPr>
          </a:p>
        </p:txBody>
      </p:sp>
      <p:graphicFrame>
        <p:nvGraphicFramePr>
          <p:cNvPr id="4" name="表格 3"/>
          <p:cNvGraphicFramePr/>
          <p:nvPr>
            <p:custDataLst>
              <p:tags r:id="rId1"/>
            </p:custDataLst>
          </p:nvPr>
        </p:nvGraphicFramePr>
        <p:xfrm>
          <a:off x="1931318" y="1366520"/>
          <a:ext cx="8330565" cy="3519805"/>
        </p:xfrm>
        <a:graphic>
          <a:graphicData uri="http://schemas.openxmlformats.org/drawingml/2006/table">
            <a:tbl>
              <a:tblPr>
                <a:tableStyleId>{8EC20E35-A176-4012-BC5E-935CFFF8708E}</a:tableStyleId>
              </a:tblPr>
              <a:tblGrid>
                <a:gridCol w="2930525"/>
                <a:gridCol w="899795"/>
                <a:gridCol w="900430"/>
                <a:gridCol w="899795"/>
                <a:gridCol w="899795"/>
                <a:gridCol w="900430"/>
                <a:gridCol w="899795"/>
              </a:tblGrid>
              <a:tr h="270000">
                <a:tc>
                  <a:txBody>
                    <a:bodyPr/>
                    <a:p>
                      <a:pPr algn="ctr" fontAlgn="ctr"/>
                      <a:r>
                        <a:rPr lang="en-US" altLang="zh-CN" sz="1800" b="1">
                          <a:latin typeface="Times New Roman" panose="02020603050405020304" charset="0"/>
                          <a:cs typeface="Times New Roman" panose="02020603050405020304" charset="0"/>
                        </a:rPr>
                        <a:t>Method</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800" b="1">
                          <a:latin typeface="Times New Roman" panose="02020603050405020304" charset="0"/>
                          <a:cs typeface="Times New Roman" panose="02020603050405020304" charset="0"/>
                        </a:rPr>
                        <a:t>mAP</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800" b="1">
                          <a:latin typeface="Times New Roman" panose="02020603050405020304" charset="0"/>
                          <a:cs typeface="Times New Roman" panose="02020603050405020304" charset="0"/>
                        </a:rPr>
                        <a:t>mAP50</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800" b="1">
                          <a:latin typeface="Times New Roman" panose="02020603050405020304" charset="0"/>
                          <a:cs typeface="Times New Roman" panose="02020603050405020304" charset="0"/>
                        </a:rPr>
                        <a:t>mAP25</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800" b="1">
                          <a:latin typeface="Times New Roman" panose="02020603050405020304" charset="0"/>
                          <a:cs typeface="Times New Roman" panose="02020603050405020304" charset="0"/>
                        </a:rPr>
                        <a:t>head</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800" b="1">
                          <a:latin typeface="Times New Roman" panose="02020603050405020304" charset="0"/>
                          <a:cs typeface="Times New Roman" panose="02020603050405020304" charset="0"/>
                        </a:rPr>
                        <a:t>comm</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800" b="1">
                          <a:latin typeface="Times New Roman" panose="02020603050405020304" charset="0"/>
                          <a:cs typeface="Times New Roman" panose="02020603050405020304" charset="0"/>
                        </a:rPr>
                        <a:t>tail</a:t>
                      </a:r>
                      <a:endParaRPr lang="en-US" altLang="zh-CN" sz="1800" b="1">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r>
              <a:tr h="270000">
                <a:tc>
                  <a:txBody>
                    <a:bodyPr/>
                    <a:p>
                      <a:pPr algn="ctr" fontAlgn="ctr"/>
                      <a:r>
                        <a:rPr lang="en-US" altLang="zh-CN" sz="1600">
                          <a:latin typeface="Times New Roman" panose="02020603050405020304" charset="0"/>
                          <a:cs typeface="Times New Roman" panose="02020603050405020304" charset="0"/>
                        </a:rPr>
                        <a:t>Mask3D (Closed Vocab.)</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26.9</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36.2</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41.4</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39.8</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21.7</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17.9</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lnB w="12700">
                      <a:solidFill>
                        <a:schemeClr val="tx1"/>
                      </a:solidFill>
                      <a:prstDash val="solid"/>
                    </a:lnB>
                    <a:solidFill>
                      <a:schemeClr val="bg1">
                        <a:lumMod val="85000"/>
                      </a:schemeClr>
                    </a:solidFill>
                  </a:tcPr>
                </a:tc>
              </a:tr>
              <a:tr h="270000">
                <a:tc>
                  <a:txBody>
                    <a:bodyPr/>
                    <a:p>
                      <a:pPr algn="ctr" fontAlgn="ctr"/>
                      <a:r>
                        <a:rPr lang="en-US" altLang="zh-CN" sz="1600">
                          <a:latin typeface="Times New Roman" panose="02020603050405020304" charset="0"/>
                          <a:cs typeface="Times New Roman" panose="02020603050405020304" charset="0"/>
                        </a:rPr>
                        <a:t>SAM3D</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6.1</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14.2</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21.3</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7</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6.2</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4.6</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bg1">
                        <a:lumMod val="85000"/>
                      </a:schemeClr>
                    </a:solidFill>
                  </a:tcPr>
                </a:tc>
              </a:tr>
              <a:tr h="270000">
                <a:tc>
                  <a:txBody>
                    <a:bodyPr/>
                    <a:p>
                      <a:pPr algn="ctr" fontAlgn="ctr"/>
                      <a:r>
                        <a:rPr lang="en-US" altLang="zh-CN" sz="1600">
                          <a:latin typeface="Times New Roman" panose="02020603050405020304" charset="0"/>
                          <a:cs typeface="Times New Roman" panose="02020603050405020304" charset="0"/>
                        </a:rPr>
                        <a:t>OVIR-3D</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13</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24.9</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32.3</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14.4</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12.7</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11.7</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bg1">
                        <a:lumMod val="85000"/>
                      </a:schemeClr>
                    </a:solidFill>
                  </a:tcPr>
                </a:tc>
              </a:tr>
              <a:tr h="270000">
                <a:tc>
                  <a:txBody>
                    <a:bodyPr/>
                    <a:p>
                      <a:pPr algn="ctr" fontAlgn="ctr"/>
                      <a:r>
                        <a:rPr lang="en-US" altLang="zh-CN" sz="1600">
                          <a:latin typeface="Times New Roman" panose="02020603050405020304" charset="0"/>
                          <a:cs typeface="Times New Roman" panose="02020603050405020304" charset="0"/>
                        </a:rPr>
                        <a:t>Open3DIS</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23.7</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29.4</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32.8</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27.8</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21.2</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c>
                  <a:txBody>
                    <a:bodyPr/>
                    <a:p>
                      <a:pPr algn="ctr" fontAlgn="ctr"/>
                      <a:r>
                        <a:rPr lang="en-US" altLang="zh-CN" sz="1600">
                          <a:latin typeface="Times New Roman" panose="02020603050405020304" charset="0"/>
                          <a:cs typeface="Times New Roman" panose="02020603050405020304" charset="0"/>
                        </a:rPr>
                        <a:t>21.8</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solidFill>
                      <a:schemeClr val="bg1">
                        <a:lumMod val="85000"/>
                      </a:schemeClr>
                    </a:solidFill>
                  </a:tcPr>
                </a:tc>
              </a:tr>
              <a:tr h="270000">
                <a:tc>
                  <a:txBody>
                    <a:bodyPr/>
                    <a:p>
                      <a:pPr algn="ctr" fontAlgn="ctr"/>
                      <a:r>
                        <a:rPr lang="en-US" altLang="zh-CN" sz="1600">
                          <a:latin typeface="Times New Roman" panose="02020603050405020304" charset="0"/>
                          <a:cs typeface="Times New Roman" panose="02020603050405020304" charset="0"/>
                        </a:rPr>
                        <a:t>OpenScene (2D Fusion)</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c>
                  <a:txBody>
                    <a:bodyPr/>
                    <a:p>
                      <a:pPr algn="ctr" fontAlgn="ctr"/>
                      <a:r>
                        <a:rPr lang="en-US" altLang="zh-CN" sz="1600">
                          <a:latin typeface="Times New Roman" panose="02020603050405020304" charset="0"/>
                          <a:cs typeface="Times New Roman" panose="02020603050405020304" charset="0"/>
                        </a:rPr>
                        <a:t>11.7</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c>
                  <a:txBody>
                    <a:bodyPr/>
                    <a:p>
                      <a:pPr algn="ctr" fontAlgn="ctr"/>
                      <a:r>
                        <a:rPr lang="en-US" altLang="zh-CN" sz="1600">
                          <a:latin typeface="Times New Roman" panose="02020603050405020304" charset="0"/>
                          <a:cs typeface="Times New Roman" panose="02020603050405020304" charset="0"/>
                        </a:rPr>
                        <a:t>15.2</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c>
                  <a:txBody>
                    <a:bodyPr/>
                    <a:p>
                      <a:pPr algn="ctr" fontAlgn="ctr"/>
                      <a:r>
                        <a:rPr lang="en-US" altLang="zh-CN" sz="1600">
                          <a:latin typeface="Times New Roman" panose="02020603050405020304" charset="0"/>
                          <a:cs typeface="Times New Roman" panose="02020603050405020304" charset="0"/>
                        </a:rPr>
                        <a:t>17.8</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c>
                  <a:txBody>
                    <a:bodyPr/>
                    <a:p>
                      <a:pPr algn="ctr" fontAlgn="ctr"/>
                      <a:r>
                        <a:rPr lang="en-US" altLang="zh-CN" sz="1600">
                          <a:latin typeface="Times New Roman" panose="02020603050405020304" charset="0"/>
                          <a:cs typeface="Times New Roman" panose="02020603050405020304" charset="0"/>
                        </a:rPr>
                        <a:t>13.4</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c>
                  <a:txBody>
                    <a:bodyPr/>
                    <a:p>
                      <a:pPr algn="ctr" fontAlgn="ctr"/>
                      <a:r>
                        <a:rPr lang="en-US" altLang="zh-CN" sz="1600">
                          <a:latin typeface="Times New Roman" panose="02020603050405020304" charset="0"/>
                          <a:cs typeface="Times New Roman" panose="02020603050405020304" charset="0"/>
                        </a:rPr>
                        <a:t>11.6</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c>
                  <a:txBody>
                    <a:bodyPr/>
                    <a:p>
                      <a:pPr algn="ctr" fontAlgn="ctr"/>
                      <a:r>
                        <a:rPr lang="en-US" altLang="zh-CN" sz="1600">
                          <a:latin typeface="Times New Roman" panose="02020603050405020304" charset="0"/>
                          <a:cs typeface="Times New Roman" panose="02020603050405020304" charset="0"/>
                        </a:rPr>
                        <a:t>9.9</a:t>
                      </a:r>
                      <a:endParaRPr lang="en-US" altLang="zh-CN" sz="1600">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tcPr>
                </a:tc>
              </a:tr>
              <a:tr h="270000">
                <a:tc>
                  <a:txBody>
                    <a:bodyPr/>
                    <a:p>
                      <a:pPr algn="ctr" fontAlgn="ctr"/>
                      <a:r>
                        <a:rPr lang="en-US" altLang="zh-CN" sz="1600">
                          <a:latin typeface="Times New Roman" panose="02020603050405020304" charset="0"/>
                          <a:cs typeface="Times New Roman" panose="02020603050405020304" charset="0"/>
                        </a:rPr>
                        <a:t>OpenScene (3D Distill)</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4.8</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6.2</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7.2</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10.6</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2.6</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0.7</a:t>
                      </a:r>
                      <a:endParaRPr lang="en-US" altLang="zh-CN" sz="1600">
                        <a:latin typeface="Times New Roman" panose="02020603050405020304" charset="0"/>
                        <a:cs typeface="Times New Roman" panose="02020603050405020304" charset="0"/>
                      </a:endParaRPr>
                    </a:p>
                  </a:txBody>
                  <a:tcPr marL="5080" marR="5080" marT="5080" marB="0" anchor="ctr" anchorCtr="0"/>
                </a:tc>
              </a:tr>
              <a:tr h="270000">
                <a:tc>
                  <a:txBody>
                    <a:bodyPr/>
                    <a:p>
                      <a:pPr algn="ctr" fontAlgn="ctr"/>
                      <a:r>
                        <a:rPr lang="en-US" altLang="zh-CN" sz="1600">
                          <a:latin typeface="Times New Roman" panose="02020603050405020304" charset="0"/>
                          <a:cs typeface="Times New Roman" panose="02020603050405020304" charset="0"/>
                        </a:rPr>
                        <a:t>OpenScene (2D-3D Ens.)</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5.3</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6.7</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8.1</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11</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3.2</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1.1</a:t>
                      </a:r>
                      <a:endParaRPr lang="en-US" altLang="zh-CN" sz="1600">
                        <a:latin typeface="Times New Roman" panose="02020603050405020304" charset="0"/>
                        <a:cs typeface="Times New Roman" panose="02020603050405020304" charset="0"/>
                      </a:endParaRPr>
                    </a:p>
                  </a:txBody>
                  <a:tcPr marL="5080" marR="5080" marT="5080" marB="0" anchor="ctr" anchorCtr="0"/>
                </a:tc>
              </a:tr>
              <a:tr h="270000">
                <a:tc>
                  <a:txBody>
                    <a:bodyPr/>
                    <a:p>
                      <a:pPr algn="ctr" fontAlgn="ctr"/>
                      <a:r>
                        <a:rPr lang="en-US" altLang="zh-CN" sz="1600">
                          <a:latin typeface="Times New Roman" panose="02020603050405020304" charset="0"/>
                          <a:cs typeface="Times New Roman" panose="02020603050405020304" charset="0"/>
                        </a:rPr>
                        <a:t>OpenMask3D</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15.4</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19.9</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23.1</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17.1</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14.1</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14.9</a:t>
                      </a:r>
                      <a:endParaRPr lang="en-US" altLang="zh-CN" sz="1600">
                        <a:latin typeface="Times New Roman" panose="02020603050405020304" charset="0"/>
                        <a:cs typeface="Times New Roman" panose="02020603050405020304" charset="0"/>
                      </a:endParaRPr>
                    </a:p>
                  </a:txBody>
                  <a:tcPr marL="5080" marR="5080" marT="5080" marB="0" anchor="ctr" anchorCtr="0"/>
                </a:tc>
              </a:tr>
              <a:tr h="270000">
                <a:tc>
                  <a:txBody>
                    <a:bodyPr/>
                    <a:p>
                      <a:pPr algn="ctr" fontAlgn="ctr"/>
                      <a:r>
                        <a:rPr lang="en-US" altLang="zh-CN" sz="1600" b="1">
                          <a:latin typeface="Times New Roman" panose="02020603050405020304" charset="0"/>
                          <a:cs typeface="Times New Roman" panose="02020603050405020304" charset="0"/>
                        </a:rPr>
                        <a:t>OpenMask3D(Our Step2)</a:t>
                      </a:r>
                      <a:endParaRPr lang="en-US" altLang="zh-CN" sz="1600" b="1">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16.2</a:t>
                      </a:r>
                      <a:endParaRPr lang="en-US" altLang="zh-CN" sz="1600" b="1">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21.3</a:t>
                      </a:r>
                      <a:endParaRPr lang="en-US" altLang="zh-CN" sz="1600" b="1">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24.8</a:t>
                      </a:r>
                      <a:endParaRPr lang="en-US" altLang="zh-CN" sz="1600" b="1">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22.2</a:t>
                      </a:r>
                      <a:endParaRPr lang="en-US" altLang="zh-CN" sz="1600" b="1">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c>
                  <a:txBody>
                    <a:bodyPr/>
                    <a:p>
                      <a:pPr algn="ctr" fontAlgn="ctr"/>
                      <a:r>
                        <a:rPr lang="en-US" altLang="zh-CN" sz="1600">
                          <a:latin typeface="Times New Roman" panose="02020603050405020304" charset="0"/>
                          <a:cs typeface="Times New Roman" panose="02020603050405020304" charset="0"/>
                        </a:rPr>
                        <a:t>13.4</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c>
                  <a:txBody>
                    <a:bodyPr/>
                    <a:p>
                      <a:pPr algn="ctr" fontAlgn="ctr"/>
                      <a:r>
                        <a:rPr lang="en-US" altLang="zh-CN" sz="1600">
                          <a:latin typeface="Times New Roman" panose="02020603050405020304" charset="0"/>
                          <a:cs typeface="Times New Roman" panose="02020603050405020304" charset="0"/>
                        </a:rPr>
                        <a:t>12.5</a:t>
                      </a:r>
                      <a:endParaRPr lang="en-US" altLang="zh-CN" sz="1600">
                        <a:latin typeface="Times New Roman" panose="02020603050405020304" charset="0"/>
                        <a:cs typeface="Times New Roman" panose="02020603050405020304" charset="0"/>
                      </a:endParaRPr>
                    </a:p>
                  </a:txBody>
                  <a:tcPr marL="5080" marR="5080" marT="5080" marB="0" anchor="ctr" anchorCtr="0">
                    <a:solidFill>
                      <a:schemeClr val="accent4">
                        <a:lumMod val="20000"/>
                        <a:lumOff val="80000"/>
                      </a:schemeClr>
                    </a:solidFill>
                  </a:tcPr>
                </a:tc>
              </a:tr>
              <a:tr h="270000">
                <a:tc>
                  <a:txBody>
                    <a:bodyPr/>
                    <a:p>
                      <a:pPr algn="ctr" fontAlgn="ctr"/>
                      <a:r>
                        <a:rPr lang="en-US" altLang="zh-CN" sz="1600">
                          <a:latin typeface="Times New Roman" panose="02020603050405020304" charset="0"/>
                          <a:cs typeface="Times New Roman" panose="02020603050405020304" charset="0"/>
                        </a:rPr>
                        <a:t>Open3DIS</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18.6</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23.1</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27.3</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24.7</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16.9</a:t>
                      </a:r>
                      <a:endParaRPr lang="en-US" altLang="zh-CN" sz="1600">
                        <a:latin typeface="Times New Roman" panose="02020603050405020304" charset="0"/>
                        <a:cs typeface="Times New Roman" panose="02020603050405020304" charset="0"/>
                      </a:endParaRPr>
                    </a:p>
                  </a:txBody>
                  <a:tcPr marL="5080" marR="5080" marT="5080" marB="0" anchor="ctr" anchorCtr="0"/>
                </a:tc>
                <a:tc>
                  <a:txBody>
                    <a:bodyPr/>
                    <a:p>
                      <a:pPr algn="ctr" fontAlgn="ctr"/>
                      <a:r>
                        <a:rPr lang="en-US" altLang="zh-CN" sz="1600">
                          <a:latin typeface="Times New Roman" panose="02020603050405020304" charset="0"/>
                          <a:cs typeface="Times New Roman" panose="02020603050405020304" charset="0"/>
                        </a:rPr>
                        <a:t>13.3</a:t>
                      </a:r>
                      <a:endParaRPr lang="en-US" altLang="zh-CN" sz="1600">
                        <a:latin typeface="Times New Roman" panose="02020603050405020304" charset="0"/>
                        <a:cs typeface="Times New Roman" panose="02020603050405020304" charset="0"/>
                      </a:endParaRPr>
                    </a:p>
                  </a:txBody>
                  <a:tcPr marL="5080" marR="5080" marT="5080" marB="0" anchor="ctr" anchorCtr="0"/>
                </a:tc>
              </a:tr>
              <a:tr h="270000">
                <a:tc>
                  <a:txBody>
                    <a:bodyPr/>
                    <a:p>
                      <a:pPr algn="ctr" fontAlgn="ctr"/>
                      <a:r>
                        <a:rPr lang="en-US" altLang="zh-CN" sz="1600">
                          <a:latin typeface="Times New Roman" panose="02020603050405020304" charset="0"/>
                          <a:cs typeface="Times New Roman" panose="02020603050405020304" charset="0"/>
                        </a:rPr>
                        <a:t>Open-YOLO 3D </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600">
                          <a:latin typeface="Times New Roman" panose="02020603050405020304" charset="0"/>
                          <a:cs typeface="Times New Roman" panose="02020603050405020304" charset="0"/>
                        </a:rPr>
                        <a:t>24.7</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600">
                          <a:latin typeface="Times New Roman" panose="02020603050405020304" charset="0"/>
                          <a:cs typeface="Times New Roman" panose="02020603050405020304" charset="0"/>
                        </a:rPr>
                        <a:t>31.7</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600">
                          <a:latin typeface="Times New Roman" panose="02020603050405020304" charset="0"/>
                          <a:cs typeface="Times New Roman" panose="02020603050405020304" charset="0"/>
                        </a:rPr>
                        <a:t>36.2</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600">
                          <a:latin typeface="Times New Roman" panose="02020603050405020304" charset="0"/>
                          <a:cs typeface="Times New Roman" panose="02020603050405020304" charset="0"/>
                        </a:rPr>
                        <a:t>27.8</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600">
                          <a:latin typeface="Times New Roman" panose="02020603050405020304" charset="0"/>
                          <a:cs typeface="Times New Roman" panose="02020603050405020304" charset="0"/>
                        </a:rPr>
                        <a:t>24.3</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c>
                  <a:txBody>
                    <a:bodyPr/>
                    <a:p>
                      <a:pPr algn="ctr" fontAlgn="ctr"/>
                      <a:r>
                        <a:rPr lang="en-US" altLang="zh-CN" sz="1600">
                          <a:latin typeface="Times New Roman" panose="02020603050405020304" charset="0"/>
                          <a:cs typeface="Times New Roman" panose="02020603050405020304" charset="0"/>
                        </a:rPr>
                        <a:t>21.6</a:t>
                      </a:r>
                      <a:endParaRPr lang="en-US" altLang="zh-CN" sz="1600">
                        <a:latin typeface="Times New Roman" panose="02020603050405020304" charset="0"/>
                        <a:cs typeface="Times New Roman" panose="02020603050405020304" charset="0"/>
                      </a:endParaRPr>
                    </a:p>
                  </a:txBody>
                  <a:tcPr marL="5080" marR="5080" marT="5080" marB="0" anchor="ctr" anchorCtr="0">
                    <a:lnB w="12700">
                      <a:solidFill>
                        <a:schemeClr val="tx1"/>
                      </a:solidFill>
                      <a:prstDash val="solid"/>
                    </a:lnB>
                  </a:tcPr>
                </a:tc>
              </a:tr>
              <a:tr h="270000">
                <a:tc>
                  <a:txBody>
                    <a:bodyPr/>
                    <a:p>
                      <a:pPr algn="ctr" fontAlgn="ctr"/>
                      <a:r>
                        <a:rPr lang="en-US" altLang="zh-CN" sz="1600" b="1">
                          <a:latin typeface="Times New Roman" panose="02020603050405020304" charset="0"/>
                          <a:cs typeface="Times New Roman" panose="02020603050405020304" charset="0"/>
                        </a:rPr>
                        <a:t>MOSS(Ours)</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25.2</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32.7</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36.5</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25.6</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25.2</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c>
                  <a:txBody>
                    <a:bodyPr/>
                    <a:p>
                      <a:pPr algn="ctr" fontAlgn="ctr"/>
                      <a:r>
                        <a:rPr lang="en-US" altLang="zh-CN" sz="1600" b="1">
                          <a:latin typeface="Times New Roman" panose="02020603050405020304" charset="0"/>
                          <a:cs typeface="Times New Roman" panose="02020603050405020304" charset="0"/>
                        </a:rPr>
                        <a:t>25.9</a:t>
                      </a:r>
                      <a:endParaRPr lang="en-US" altLang="zh-CN" sz="1600" b="1">
                        <a:latin typeface="Times New Roman" panose="02020603050405020304" charset="0"/>
                        <a:cs typeface="Times New Roman" panose="02020603050405020304" charset="0"/>
                      </a:endParaRPr>
                    </a:p>
                  </a:txBody>
                  <a:tcPr marL="5080" marR="5080" marT="5080" marB="0" anchor="ctr" anchorCtr="0">
                    <a:lnT w="12700">
                      <a:solidFill>
                        <a:schemeClr val="tx1"/>
                      </a:solidFill>
                      <a:prstDash val="solid"/>
                    </a:lnT>
                    <a:solidFill>
                      <a:schemeClr val="accent4">
                        <a:lumMod val="20000"/>
                        <a:lumOff val="80000"/>
                      </a:schemeClr>
                    </a:solidFill>
                  </a:tcPr>
                </a:tc>
              </a:tr>
            </a:tbl>
          </a:graphicData>
        </a:graphic>
      </p:graphicFrame>
      <p:sp>
        <p:nvSpPr>
          <p:cNvPr id="6" name="文本框 5"/>
          <p:cNvSpPr txBox="1"/>
          <p:nvPr/>
        </p:nvSpPr>
        <p:spPr>
          <a:xfrm>
            <a:off x="1931635" y="5034915"/>
            <a:ext cx="5891530" cy="706755"/>
          </a:xfrm>
          <a:prstGeom prst="rect">
            <a:avLst/>
          </a:prstGeom>
        </p:spPr>
        <p:txBody>
          <a:bodyPr wrap="square">
            <a:spAutoFit/>
          </a:bodyPr>
          <a:p>
            <a:pPr algn="l"/>
            <a:r>
              <a:rPr lang="en-US" altLang="zh-CN" sz="2000"/>
              <a:t>* The experimental results are still being updated </a:t>
            </a:r>
            <a:endParaRPr lang="en-US" altLang="zh-CN" sz="2000"/>
          </a:p>
          <a:p>
            <a:pPr algn="l"/>
            <a:r>
              <a:rPr lang="en-US" altLang="zh-CN" sz="2000"/>
              <a:t>(hyperparameters are being finalized)</a:t>
            </a:r>
            <a:endParaRPr lang="en-US" altLang="zh-CN" sz="2000"/>
          </a:p>
        </p:txBody>
      </p:sp>
      <p:sp>
        <p:nvSpPr>
          <p:cNvPr id="3" name="日期占位符 2"/>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Phase Summary &amp; Next Work</a:t>
            </a:r>
            <a:endParaRPr lang="en-US" altLang="zh-CN" sz="3200" b="1" dirty="0">
              <a:latin typeface="Arial" panose="020B0604020202020204" pitchFamily="34" charset="0"/>
              <a:cs typeface="Arial" panose="020B0604020202020204" pitchFamily="34" charset="0"/>
              <a:sym typeface="+mn-ea"/>
            </a:endParaRPr>
          </a:p>
        </p:txBody>
      </p:sp>
      <p:sp>
        <p:nvSpPr>
          <p:cNvPr id="5" name="文本框 4"/>
          <p:cNvSpPr txBox="1"/>
          <p:nvPr/>
        </p:nvSpPr>
        <p:spPr>
          <a:xfrm>
            <a:off x="1166460" y="1544955"/>
            <a:ext cx="9719945" cy="3227705"/>
          </a:xfrm>
          <a:prstGeom prst="rect">
            <a:avLst/>
          </a:prstGeom>
        </p:spPr>
        <p:txBody>
          <a:bodyPr>
            <a:noAutofit/>
          </a:bodyPr>
          <a:p>
            <a:pPr marL="342900" indent="-342900" algn="l" fontAlgn="auto">
              <a:spcBef>
                <a:spcPts val="600"/>
              </a:spcBef>
              <a:buClrTx/>
              <a:buSzTx/>
              <a:buFont typeface="Arial" panose="020B0604020202020204" pitchFamily="34" charset="0"/>
              <a:buChar char="•"/>
            </a:pPr>
            <a:r>
              <a:rPr lang="en-US" altLang="zh-CN" sz="2000">
                <a:sym typeface="+mn-ea"/>
              </a:rPr>
              <a:t>Tasks in the 2D domain can successfully guide 3D spatial understanding tasks;</a:t>
            </a:r>
            <a:endParaRPr lang="en-US" altLang="zh-CN" sz="2000"/>
          </a:p>
          <a:p>
            <a:pPr marL="342900" indent="-342900" algn="l" fontAlgn="auto">
              <a:spcBef>
                <a:spcPts val="600"/>
              </a:spcBef>
              <a:buClrTx/>
              <a:buSzTx/>
              <a:buFont typeface="Arial" panose="020B0604020202020204" pitchFamily="34" charset="0"/>
              <a:buChar char="•"/>
            </a:pPr>
            <a:r>
              <a:rPr lang="en-US" altLang="zh-CN" sz="2000">
                <a:sym typeface="+mn-ea"/>
              </a:rPr>
              <a:t>The instance matching between 2D and 3D in the form of masks works effectively</a:t>
            </a:r>
            <a:endParaRPr lang="en-US" altLang="zh-CN" sz="2000"/>
          </a:p>
          <a:p>
            <a:pPr marL="342900" indent="-342900" fontAlgn="auto">
              <a:spcBef>
                <a:spcPts val="600"/>
              </a:spcBef>
              <a:buFont typeface="Arial" panose="020B0604020202020204" pitchFamily="34" charset="0"/>
              <a:buChar char="•"/>
            </a:pPr>
            <a:endParaRPr lang="en-US" altLang="zh-CN" sz="2000"/>
          </a:p>
          <a:p>
            <a:pPr marL="342900" indent="-342900" fontAlgn="auto">
              <a:spcBef>
                <a:spcPts val="600"/>
              </a:spcBef>
              <a:buFont typeface="Arial" panose="020B0604020202020204" pitchFamily="34" charset="0"/>
              <a:buChar char="•"/>
            </a:pPr>
            <a:r>
              <a:rPr lang="en-US" altLang="zh-CN" sz="2000"/>
              <a:t>Conduct experiments with additional datasets;</a:t>
            </a:r>
            <a:endParaRPr lang="en-US" altLang="zh-CN" sz="2000"/>
          </a:p>
          <a:p>
            <a:pPr marL="342900" indent="-342900" fontAlgn="auto">
              <a:spcBef>
                <a:spcPts val="600"/>
              </a:spcBef>
              <a:buFont typeface="Arial" panose="020B0604020202020204" pitchFamily="34" charset="0"/>
              <a:buChar char="•"/>
            </a:pPr>
            <a:r>
              <a:rPr lang="en-US" altLang="zh-CN" sz="2000"/>
              <a:t>Attempt to replace the black-box CLIP model with an integrated VLM (Visual-Language Model) during the inference phase; </a:t>
            </a:r>
            <a:endParaRPr lang="en-US" altLang="zh-CN" sz="2000"/>
          </a:p>
          <a:p>
            <a:pPr marL="342900" indent="-342900" fontAlgn="auto">
              <a:spcBef>
                <a:spcPts val="600"/>
              </a:spcBef>
              <a:buFont typeface="Arial" panose="020B0604020202020204" pitchFamily="34" charset="0"/>
              <a:buChar char="•"/>
            </a:pPr>
            <a:r>
              <a:rPr lang="en-US" altLang="zh-CN" sz="2000"/>
              <a:t>Optimize code details to reduce the inference time per scene.</a:t>
            </a:r>
            <a:endParaRPr lang="en-US" altLang="zh-CN" sz="2000"/>
          </a:p>
        </p:txBody>
      </p:sp>
      <p:sp>
        <p:nvSpPr>
          <p:cNvPr id="3" name="日期占位符 2"/>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6710" y="394335"/>
            <a:ext cx="720090" cy="690245"/>
          </a:xfrm>
          <a:prstGeom prst="rect">
            <a:avLst/>
          </a:prstGeom>
        </p:spPr>
      </p:pic>
      <p:sp>
        <p:nvSpPr>
          <p:cNvPr id="2" name="文本框 1"/>
          <p:cNvSpPr txBox="1"/>
          <p:nvPr/>
        </p:nvSpPr>
        <p:spPr>
          <a:xfrm>
            <a:off x="600" y="0"/>
            <a:ext cx="10833100" cy="1640205"/>
          </a:xfrm>
          <a:prstGeom prst="rect">
            <a:avLst/>
          </a:prstGeom>
          <a:noFill/>
        </p:spPr>
        <p:txBody>
          <a:bodyPr wrap="square" rtlCol="0" anchor="ctr" anchorCtr="0">
            <a:noAutofit/>
          </a:bodyPr>
          <a:p>
            <a:pPr marL="914400" lvl="2"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Research Statement</a:t>
            </a:r>
            <a:endParaRPr lang="en-US" altLang="zh-CN" sz="3200" b="1" dirty="0">
              <a:latin typeface="Arial" panose="020B0604020202020204" pitchFamily="34" charset="0"/>
              <a:cs typeface="Arial" panose="020B0604020202020204" pitchFamily="34" charset="0"/>
              <a:sym typeface="+mn-ea"/>
            </a:endParaRPr>
          </a:p>
          <a:p>
            <a:pPr marL="914400" lvl="2" indent="457200" algn="l">
              <a:lnSpc>
                <a:spcPct val="90000"/>
              </a:lnSpc>
              <a:buClrTx/>
              <a:buSzTx/>
              <a:buFontTx/>
            </a:pPr>
            <a:r>
              <a:rPr lang="en-US" altLang="zh-CN" sz="2400" i="1" dirty="0">
                <a:latin typeface="Arial" panose="020B0604020202020204" pitchFamily="34" charset="0"/>
                <a:cs typeface="Arial" panose="020B0604020202020204" pitchFamily="34" charset="0"/>
                <a:sym typeface="+mn-ea"/>
              </a:rPr>
              <a:t>Summer </a:t>
            </a:r>
            <a:r>
              <a:rPr lang="en-US" altLang="zh-CN" sz="2400" i="1" dirty="0">
                <a:latin typeface="Arial" panose="020B0604020202020204" pitchFamily="34" charset="0"/>
                <a:cs typeface="Arial" panose="020B0604020202020204" pitchFamily="34" charset="0"/>
                <a:sym typeface="+mn-ea"/>
              </a:rPr>
              <a:t>Research Internship Ver.</a:t>
            </a:r>
            <a:endParaRPr lang="en-US" altLang="zh-CN" sz="2400" i="1" dirty="0">
              <a:latin typeface="Arial" panose="020B0604020202020204" pitchFamily="34" charset="0"/>
              <a:cs typeface="Arial" panose="020B0604020202020204" pitchFamily="34" charset="0"/>
              <a:sym typeface="+mn-ea"/>
            </a:endParaRPr>
          </a:p>
        </p:txBody>
      </p:sp>
      <p:sp>
        <p:nvSpPr>
          <p:cNvPr id="5" name="内容占位符 2"/>
          <p:cNvSpPr>
            <a:spLocks noGrp="1"/>
          </p:cNvSpPr>
          <p:nvPr/>
        </p:nvSpPr>
        <p:spPr>
          <a:xfrm>
            <a:off x="1404585" y="1586230"/>
            <a:ext cx="9239885" cy="303339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spcBef>
                <a:spcPts val="600"/>
              </a:spcBef>
              <a:buNone/>
            </a:pPr>
            <a:r>
              <a:rPr lang="en-US" altLang="zh-CN" sz="2400" b="1"/>
              <a:t>My research interests: </a:t>
            </a:r>
            <a:endParaRPr lang="en-US" altLang="zh-CN" sz="2400" b="1"/>
          </a:p>
          <a:p>
            <a:pPr>
              <a:spcBef>
                <a:spcPts val="600"/>
              </a:spcBef>
            </a:pPr>
            <a:r>
              <a:rPr lang="en-US" altLang="zh-CN" sz="2000"/>
              <a:t>Currently lie in open-set tasks for 3D scenes and AIGC for 3D vision. </a:t>
            </a:r>
            <a:endParaRPr lang="en-US" altLang="zh-CN" sz="2000"/>
          </a:p>
          <a:p>
            <a:pPr>
              <a:spcBef>
                <a:spcPts val="600"/>
              </a:spcBef>
            </a:pPr>
            <a:r>
              <a:rPr lang="en-US" altLang="zh-CN" sz="2000" b="1"/>
              <a:t>In the future,</a:t>
            </a:r>
            <a:r>
              <a:rPr lang="en-US" altLang="zh-CN" sz="2000"/>
              <a:t> I aim to explore the application of generative models in 3D reconstruction tasks and 3D scene re-editing.</a:t>
            </a:r>
            <a:endParaRPr lang="en-US" altLang="zh-CN" sz="2000"/>
          </a:p>
          <a:p>
            <a:pPr>
              <a:spcBef>
                <a:spcPts val="600"/>
              </a:spcBef>
            </a:pPr>
            <a:endParaRPr lang="en-US" altLang="zh-CN" sz="2000"/>
          </a:p>
          <a:p>
            <a:pPr marL="0" indent="0">
              <a:spcBef>
                <a:spcPts val="600"/>
              </a:spcBef>
              <a:buNone/>
            </a:pPr>
            <a:r>
              <a:rPr lang="en-US" altLang="zh-CN" sz="2400" b="1"/>
              <a:t>My preferred paper from </a:t>
            </a:r>
            <a:r>
              <a:rPr lang="en-US" altLang="zh-CN" sz="2400" b="1"/>
              <a:t>the group:</a:t>
            </a:r>
            <a:endParaRPr lang="en-US" altLang="zh-CN" sz="2400" b="1"/>
          </a:p>
          <a:p>
            <a:pPr>
              <a:spcBef>
                <a:spcPts val="600"/>
              </a:spcBef>
            </a:pPr>
            <a:r>
              <a:rPr lang="en-US" altLang="zh-CN" sz="2000"/>
              <a:t>...</a:t>
            </a:r>
            <a:endParaRPr lang="en-US" altLang="zh-CN" sz="2000"/>
          </a:p>
        </p:txBody>
      </p:sp>
      <p:sp>
        <p:nvSpPr>
          <p:cNvPr id="6" name="内容占位符 2"/>
          <p:cNvSpPr>
            <a:spLocks noGrp="1"/>
          </p:cNvSpPr>
          <p:nvPr/>
        </p:nvSpPr>
        <p:spPr>
          <a:xfrm>
            <a:off x="864835" y="3740785"/>
            <a:ext cx="8788400" cy="154368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endParaRPr lang="en-US" altLang="zh-CN" sz="1800"/>
          </a:p>
        </p:txBody>
      </p:sp>
      <p:sp>
        <p:nvSpPr>
          <p:cNvPr id="3" name="日期占位符 2"/>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组合 12"/>
          <p:cNvGrpSpPr/>
          <p:nvPr/>
        </p:nvGrpSpPr>
        <p:grpSpPr>
          <a:xfrm>
            <a:off x="-798230" y="-944245"/>
            <a:ext cx="13613765" cy="3686175"/>
            <a:chOff x="-1258" y="-1487"/>
            <a:chExt cx="21439" cy="5805"/>
          </a:xfrm>
        </p:grpSpPr>
        <p:sp>
          <p:nvSpPr>
            <p:cNvPr id="12" name="矩形 11"/>
            <p:cNvSpPr/>
            <p:nvPr/>
          </p:nvSpPr>
          <p:spPr>
            <a:xfrm>
              <a:off x="-1258" y="-1487"/>
              <a:ext cx="21439" cy="5805"/>
            </a:xfrm>
            <a:prstGeom prst="rect">
              <a:avLst/>
            </a:prstGeom>
            <a:solidFill>
              <a:srgbClr val="E3F2D9">
                <a:alpha val="75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5" name="组合 4"/>
            <p:cNvGrpSpPr/>
            <p:nvPr/>
          </p:nvGrpSpPr>
          <p:grpSpPr>
            <a:xfrm>
              <a:off x="1280" y="872"/>
              <a:ext cx="16641" cy="2205"/>
              <a:chOff x="1280" y="2489"/>
              <a:chExt cx="16641" cy="2205"/>
            </a:xfrm>
          </p:grpSpPr>
          <p:sp>
            <p:nvSpPr>
              <p:cNvPr id="3" name="文本框 2"/>
              <p:cNvSpPr txBox="1"/>
              <p:nvPr/>
            </p:nvSpPr>
            <p:spPr>
              <a:xfrm>
                <a:off x="1280" y="2612"/>
                <a:ext cx="16641" cy="2082"/>
              </a:xfrm>
              <a:prstGeom prst="rect">
                <a:avLst/>
              </a:prstGeom>
              <a:noFill/>
            </p:spPr>
            <p:txBody>
              <a:bodyPr wrap="square" rtlCol="0" anchor="t">
                <a:spAutoFit/>
              </a:bodyPr>
              <a:p>
                <a:pPr algn="ctr"/>
                <a:r>
                  <a:rPr lang="en-US" altLang="zh-CN" sz="2800" b="1">
                    <a:latin typeface="Arial" panose="020B0604020202020204" pitchFamily="34" charset="0"/>
                    <a:cs typeface="Arial" panose="020B0604020202020204" pitchFamily="34" charset="0"/>
                  </a:rPr>
                  <a:t>         </a:t>
                </a:r>
                <a:r>
                  <a:rPr lang="en-US" altLang="zh-CN" sz="2800" b="1">
                    <a:solidFill>
                      <a:schemeClr val="accent4">
                        <a:lumMod val="75000"/>
                      </a:schemeClr>
                    </a:solidFill>
                    <a:latin typeface="Arial" panose="020B0604020202020204" pitchFamily="34" charset="0"/>
                    <a:cs typeface="Arial" panose="020B0604020202020204" pitchFamily="34" charset="0"/>
                  </a:rPr>
                  <a:t>MOSS</a:t>
                </a:r>
                <a:r>
                  <a:rPr lang="en-US" altLang="zh-CN" sz="2800" b="1">
                    <a:solidFill>
                      <a:schemeClr val="accent4">
                        <a:lumMod val="50000"/>
                      </a:schemeClr>
                    </a:solidFill>
                    <a:latin typeface="Arial" panose="020B0604020202020204" pitchFamily="34" charset="0"/>
                    <a:cs typeface="Arial" panose="020B0604020202020204" pitchFamily="34" charset="0"/>
                  </a:rPr>
                  <a:t>:</a:t>
                </a:r>
                <a:r>
                  <a:rPr lang="en-US" altLang="zh-CN" sz="2800" b="1">
                    <a:latin typeface="Arial" panose="020B0604020202020204" pitchFamily="34" charset="0"/>
                    <a:cs typeface="Arial" panose="020B0604020202020204" pitchFamily="34" charset="0"/>
                  </a:rPr>
                  <a:t> </a:t>
                </a:r>
                <a:r>
                  <a:rPr lang="en-US" altLang="zh-CN" sz="2800" b="1">
                    <a:solidFill>
                      <a:schemeClr val="accent4">
                        <a:lumMod val="75000"/>
                      </a:schemeClr>
                    </a:solidFill>
                    <a:latin typeface="Arial" panose="020B0604020202020204" pitchFamily="34" charset="0"/>
                    <a:cs typeface="Arial" panose="020B0604020202020204" pitchFamily="34" charset="0"/>
                  </a:rPr>
                  <a:t>M</a:t>
                </a:r>
                <a:r>
                  <a:rPr lang="en-US" altLang="zh-CN" sz="2800" b="1">
                    <a:latin typeface="Arial" panose="020B0604020202020204" pitchFamily="34" charset="0"/>
                    <a:cs typeface="Arial" panose="020B0604020202020204" pitchFamily="34" charset="0"/>
                  </a:rPr>
                  <a:t>ask-Oriented </a:t>
                </a:r>
                <a:r>
                  <a:rPr lang="en-US" altLang="zh-CN" sz="2800" b="1">
                    <a:solidFill>
                      <a:schemeClr val="accent4">
                        <a:lumMod val="75000"/>
                      </a:schemeClr>
                    </a:solidFill>
                    <a:latin typeface="Arial" panose="020B0604020202020204" pitchFamily="34" charset="0"/>
                    <a:cs typeface="Arial" panose="020B0604020202020204" pitchFamily="34" charset="0"/>
                  </a:rPr>
                  <a:t>O</a:t>
                </a:r>
                <a:r>
                  <a:rPr lang="en-US" altLang="zh-CN" sz="2800" b="1">
                    <a:latin typeface="Arial" panose="020B0604020202020204" pitchFamily="34" charset="0"/>
                    <a:cs typeface="Arial" panose="020B0604020202020204" pitchFamily="34" charset="0"/>
                  </a:rPr>
                  <a:t>pen-Set for 3D Scene </a:t>
                </a:r>
                <a:endParaRPr lang="en-US" altLang="zh-CN" sz="2800" b="1">
                  <a:latin typeface="Arial" panose="020B0604020202020204" pitchFamily="34" charset="0"/>
                  <a:cs typeface="Arial" panose="020B0604020202020204" pitchFamily="34" charset="0"/>
                </a:endParaRPr>
              </a:p>
              <a:p>
                <a:pPr algn="ctr"/>
                <a:r>
                  <a:rPr lang="en-US" altLang="zh-CN" sz="2800" b="1">
                    <a:solidFill>
                      <a:schemeClr val="accent4">
                        <a:lumMod val="75000"/>
                      </a:schemeClr>
                    </a:solidFill>
                    <a:latin typeface="Arial" panose="020B0604020202020204" pitchFamily="34" charset="0"/>
                    <a:cs typeface="Arial" panose="020B0604020202020204" pitchFamily="34" charset="0"/>
                  </a:rPr>
                  <a:t>S</a:t>
                </a:r>
                <a:r>
                  <a:rPr lang="en-US" altLang="zh-CN" sz="2800" b="1">
                    <a:latin typeface="Arial" panose="020B0604020202020204" pitchFamily="34" charset="0"/>
                    <a:cs typeface="Arial" panose="020B0604020202020204" pitchFamily="34" charset="0"/>
                  </a:rPr>
                  <a:t>egmentation using </a:t>
                </a:r>
                <a:r>
                  <a:rPr lang="en-US" altLang="zh-CN" sz="2800" b="1">
                    <a:solidFill>
                      <a:schemeClr val="accent4">
                        <a:lumMod val="75000"/>
                      </a:schemeClr>
                    </a:solidFill>
                    <a:latin typeface="Arial" panose="020B0604020202020204" pitchFamily="34" charset="0"/>
                    <a:cs typeface="Arial" panose="020B0604020202020204" pitchFamily="34" charset="0"/>
                  </a:rPr>
                  <a:t>S</a:t>
                </a:r>
                <a:r>
                  <a:rPr lang="en-US" altLang="zh-CN" sz="2800" b="1">
                    <a:latin typeface="Arial" panose="020B0604020202020204" pitchFamily="34" charset="0"/>
                    <a:cs typeface="Arial" panose="020B0604020202020204" pitchFamily="34" charset="0"/>
                  </a:rPr>
                  <a:t>uperpoint</a:t>
                </a:r>
                <a:endParaRPr lang="en-US" altLang="zh-CN" sz="2800" b="1">
                  <a:latin typeface="Arial" panose="020B0604020202020204" pitchFamily="34" charset="0"/>
                  <a:cs typeface="Arial" panose="020B0604020202020204" pitchFamily="34" charset="0"/>
                </a:endParaRPr>
              </a:p>
              <a:p>
                <a:pPr algn="ctr"/>
                <a:r>
                  <a:rPr lang="en-US" altLang="zh-CN" sz="2400" b="1" i="1">
                    <a:latin typeface="Arial" panose="020B0604020202020204" pitchFamily="34" charset="0"/>
                    <a:cs typeface="Arial" panose="020B0604020202020204" pitchFamily="34" charset="0"/>
                    <a:sym typeface="+mn-ea"/>
                  </a:rPr>
                  <a:t>Nov 2024 - ?</a:t>
                </a:r>
                <a:endParaRPr lang="en-US" altLang="zh-CN" sz="2400" b="1" i="1">
                  <a:latin typeface="Arial" panose="020B0604020202020204" pitchFamily="34" charset="0"/>
                  <a:cs typeface="Arial" panose="020B0604020202020204" pitchFamily="34" charset="0"/>
                  <a:sym typeface="+mn-ea"/>
                </a:endParaRPr>
              </a:p>
            </p:txBody>
          </p:sp>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896" y="2489"/>
                <a:ext cx="1134" cy="1087"/>
              </a:xfrm>
              <a:prstGeom prst="rect">
                <a:avLst/>
              </a:prstGeom>
            </p:spPr>
          </p:pic>
        </p:grpSp>
        <p:sp>
          <p:nvSpPr>
            <p:cNvPr id="6" name="文本框 5"/>
            <p:cNvSpPr txBox="1"/>
            <p:nvPr/>
          </p:nvSpPr>
          <p:spPr>
            <a:xfrm>
              <a:off x="5100" y="3036"/>
              <a:ext cx="9000" cy="1113"/>
            </a:xfrm>
            <a:prstGeom prst="rect">
              <a:avLst/>
            </a:prstGeom>
            <a:noFill/>
          </p:spPr>
          <p:txBody>
            <a:bodyPr wrap="square" rtlCol="0">
              <a:spAutoFit/>
            </a:bodyPr>
            <a:p>
              <a:pPr algn="ctr"/>
              <a:r>
                <a:rPr lang="en-US" altLang="zh-CN" sz="2000" b="1">
                  <a:latin typeface="Arial" panose="020B0604020202020204" pitchFamily="34" charset="0"/>
                  <a:cs typeface="Arial" panose="020B0604020202020204" pitchFamily="34" charset="0"/>
                </a:rPr>
                <a:t>Hongrui Wu</a:t>
              </a:r>
              <a:endParaRPr lang="en-US" altLang="zh-CN" sz="2000" b="1">
                <a:latin typeface="Arial" panose="020B0604020202020204" pitchFamily="34" charset="0"/>
                <a:cs typeface="Arial" panose="020B0604020202020204" pitchFamily="34" charset="0"/>
              </a:endParaRPr>
            </a:p>
            <a:p>
              <a:pPr algn="ctr"/>
              <a:r>
                <a:rPr lang="en-US" altLang="zh-CN" sz="2000" b="1">
                  <a:latin typeface="Arial" panose="020B0604020202020204" pitchFamily="34" charset="0"/>
                  <a:cs typeface="Arial" panose="020B0604020202020204" pitchFamily="34" charset="0"/>
                </a:rPr>
                <a:t>Tongji University</a:t>
              </a:r>
              <a:endParaRPr lang="en-US" altLang="zh-CN" sz="2000" b="1">
                <a:latin typeface="Arial" panose="020B0604020202020204" pitchFamily="34" charset="0"/>
                <a:cs typeface="Arial" panose="020B0604020202020204" pitchFamily="34" charset="0"/>
              </a:endParaRPr>
            </a:p>
          </p:txBody>
        </p:sp>
      </p:grpSp>
      <p:pic>
        <p:nvPicPr>
          <p:cNvPr id="14" name="图片 13"/>
          <p:cNvPicPr>
            <a:picLocks noChangeAspect="1"/>
          </p:cNvPicPr>
          <p:nvPr/>
        </p:nvPicPr>
        <p:blipFill>
          <a:blip r:embed="rId2">
            <a:clrChange>
              <a:clrFrom>
                <a:srgbClr val="FFFFFF">
                  <a:alpha val="100000"/>
                </a:srgbClr>
              </a:clrFrom>
              <a:clrTo>
                <a:srgbClr val="FFFFFF">
                  <a:alpha val="100000"/>
                  <a:alpha val="0"/>
                </a:srgbClr>
              </a:clrTo>
            </a:clrChange>
          </a:blip>
          <a:srcRect l="-5974"/>
          <a:stretch>
            <a:fillRect/>
          </a:stretch>
        </p:blipFill>
        <p:spPr>
          <a:xfrm>
            <a:off x="876318" y="2236470"/>
            <a:ext cx="10440000" cy="4494225"/>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13400" y="1400810"/>
            <a:ext cx="10567035" cy="1605915"/>
            <a:chOff x="1280" y="2059"/>
            <a:chExt cx="16641" cy="2529"/>
          </a:xfrm>
        </p:grpSpPr>
        <p:sp>
          <p:nvSpPr>
            <p:cNvPr id="10" name="文本框 9"/>
            <p:cNvSpPr txBox="1"/>
            <p:nvPr/>
          </p:nvSpPr>
          <p:spPr>
            <a:xfrm>
              <a:off x="1280" y="2215"/>
              <a:ext cx="16641" cy="2373"/>
            </a:xfrm>
            <a:prstGeom prst="rect">
              <a:avLst/>
            </a:prstGeom>
            <a:noFill/>
          </p:spPr>
          <p:txBody>
            <a:bodyPr wrap="square" rtlCol="0" anchor="t">
              <a:spAutoFit/>
            </a:bodyPr>
            <a:p>
              <a:pPr algn="ctr"/>
              <a:r>
                <a:rPr lang="en-US" altLang="zh-CN" sz="3200" b="1">
                  <a:latin typeface="Arial" panose="020B0604020202020204" pitchFamily="34" charset="0"/>
                  <a:cs typeface="Arial" panose="020B0604020202020204" pitchFamily="34" charset="0"/>
                </a:rPr>
                <a:t>         </a:t>
              </a:r>
              <a:r>
                <a:rPr lang="en-US" altLang="zh-CN" sz="3200" b="1">
                  <a:solidFill>
                    <a:schemeClr val="accent4">
                      <a:lumMod val="75000"/>
                    </a:schemeClr>
                  </a:solidFill>
                  <a:latin typeface="Arial" panose="020B0604020202020204" pitchFamily="34" charset="0"/>
                  <a:cs typeface="Arial" panose="020B0604020202020204" pitchFamily="34" charset="0"/>
                </a:rPr>
                <a:t>MOSS</a:t>
              </a:r>
              <a:r>
                <a:rPr lang="en-US" altLang="zh-CN" sz="3200" b="1">
                  <a:solidFill>
                    <a:schemeClr val="accent4">
                      <a:lumMod val="50000"/>
                    </a:schemeClr>
                  </a:solidFill>
                  <a:latin typeface="Arial" panose="020B0604020202020204" pitchFamily="34" charset="0"/>
                  <a:cs typeface="Arial" panose="020B0604020202020204" pitchFamily="34" charset="0"/>
                </a:rPr>
                <a:t>:</a:t>
              </a:r>
              <a:r>
                <a:rPr lang="en-US" altLang="zh-CN" sz="3200" b="1">
                  <a:latin typeface="Arial" panose="020B0604020202020204" pitchFamily="34" charset="0"/>
                  <a:cs typeface="Arial" panose="020B0604020202020204" pitchFamily="34" charset="0"/>
                </a:rPr>
                <a:t> </a:t>
              </a:r>
              <a:r>
                <a:rPr lang="en-US" altLang="zh-CN" sz="3200" b="1">
                  <a:solidFill>
                    <a:schemeClr val="accent4">
                      <a:lumMod val="75000"/>
                    </a:schemeClr>
                  </a:solidFill>
                  <a:latin typeface="Arial" panose="020B0604020202020204" pitchFamily="34" charset="0"/>
                  <a:cs typeface="Arial" panose="020B0604020202020204" pitchFamily="34" charset="0"/>
                </a:rPr>
                <a:t>M</a:t>
              </a:r>
              <a:r>
                <a:rPr lang="en-US" altLang="zh-CN" sz="3200" b="1">
                  <a:latin typeface="Arial" panose="020B0604020202020204" pitchFamily="34" charset="0"/>
                  <a:cs typeface="Arial" panose="020B0604020202020204" pitchFamily="34" charset="0"/>
                </a:rPr>
                <a:t>ask-Oriented </a:t>
              </a:r>
              <a:r>
                <a:rPr lang="en-US" altLang="zh-CN" sz="3200" b="1">
                  <a:solidFill>
                    <a:schemeClr val="accent4">
                      <a:lumMod val="75000"/>
                    </a:schemeClr>
                  </a:solidFill>
                  <a:latin typeface="Arial" panose="020B0604020202020204" pitchFamily="34" charset="0"/>
                  <a:cs typeface="Arial" panose="020B0604020202020204" pitchFamily="34" charset="0"/>
                </a:rPr>
                <a:t>O</a:t>
              </a:r>
              <a:r>
                <a:rPr lang="en-US" altLang="zh-CN" sz="3200" b="1">
                  <a:latin typeface="Arial" panose="020B0604020202020204" pitchFamily="34" charset="0"/>
                  <a:cs typeface="Arial" panose="020B0604020202020204" pitchFamily="34" charset="0"/>
                </a:rPr>
                <a:t>pen-Set for 3D Scene</a:t>
              </a:r>
              <a:r>
                <a:rPr lang="en-US" altLang="zh-CN" sz="3200" b="1">
                  <a:latin typeface="Arial" panose="020B0604020202020204" pitchFamily="34" charset="0"/>
                  <a:cs typeface="Arial" panose="020B0604020202020204" pitchFamily="34" charset="0"/>
                </a:rPr>
                <a:t> </a:t>
              </a:r>
              <a:endParaRPr lang="en-US" altLang="zh-CN" sz="3200" b="1">
                <a:latin typeface="Arial" panose="020B0604020202020204" pitchFamily="34" charset="0"/>
                <a:cs typeface="Arial" panose="020B0604020202020204" pitchFamily="34" charset="0"/>
              </a:endParaRPr>
            </a:p>
            <a:p>
              <a:pPr algn="ctr"/>
              <a:r>
                <a:rPr lang="en-US" altLang="zh-CN" sz="3200" b="1">
                  <a:solidFill>
                    <a:schemeClr val="accent4">
                      <a:lumMod val="75000"/>
                    </a:schemeClr>
                  </a:solidFill>
                  <a:latin typeface="Arial" panose="020B0604020202020204" pitchFamily="34" charset="0"/>
                  <a:cs typeface="Arial" panose="020B0604020202020204" pitchFamily="34" charset="0"/>
                </a:rPr>
                <a:t>S</a:t>
              </a:r>
              <a:r>
                <a:rPr lang="en-US" altLang="zh-CN" sz="3200" b="1">
                  <a:latin typeface="Arial" panose="020B0604020202020204" pitchFamily="34" charset="0"/>
                  <a:cs typeface="Arial" panose="020B0604020202020204" pitchFamily="34" charset="0"/>
                </a:rPr>
                <a:t>egmentation using </a:t>
              </a:r>
              <a:r>
                <a:rPr lang="en-US" altLang="zh-CN" sz="3200" b="1">
                  <a:solidFill>
                    <a:schemeClr val="accent4">
                      <a:lumMod val="75000"/>
                    </a:schemeClr>
                  </a:solidFill>
                  <a:latin typeface="Arial" panose="020B0604020202020204" pitchFamily="34" charset="0"/>
                  <a:cs typeface="Arial" panose="020B0604020202020204" pitchFamily="34" charset="0"/>
                </a:rPr>
                <a:t>S</a:t>
              </a:r>
              <a:r>
                <a:rPr lang="en-US" altLang="zh-CN" sz="3200" b="1">
                  <a:latin typeface="Arial" panose="020B0604020202020204" pitchFamily="34" charset="0"/>
                  <a:cs typeface="Arial" panose="020B0604020202020204" pitchFamily="34" charset="0"/>
                </a:rPr>
                <a:t>uperpoint</a:t>
              </a:r>
              <a:endParaRPr lang="en-US" altLang="zh-CN" sz="3200" b="1">
                <a:latin typeface="Arial" panose="020B0604020202020204" pitchFamily="34" charset="0"/>
                <a:cs typeface="Arial" panose="020B0604020202020204" pitchFamily="34" charset="0"/>
              </a:endParaRPr>
            </a:p>
            <a:p>
              <a:pPr algn="ctr"/>
              <a:r>
                <a:rPr lang="en-US" altLang="zh-CN" sz="2800" b="1" i="1">
                  <a:latin typeface="Arial" panose="020B0604020202020204" pitchFamily="34" charset="0"/>
                  <a:cs typeface="Arial" panose="020B0604020202020204" pitchFamily="34" charset="0"/>
                  <a:sym typeface="+mn-ea"/>
                </a:rPr>
                <a:t>Nov 2024 - ?</a:t>
              </a:r>
              <a:endParaRPr lang="en-US" altLang="zh-CN" sz="2800" b="1">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198" y="2059"/>
              <a:ext cx="1134" cy="1087"/>
            </a:xfrm>
            <a:prstGeom prst="rect">
              <a:avLst/>
            </a:prstGeom>
          </p:spPr>
        </p:pic>
      </p:grpSp>
      <p:sp>
        <p:nvSpPr>
          <p:cNvPr id="2" name="日期占位符 1"/>
          <p:cNvSpPr>
            <a:spLocks noGrp="1"/>
          </p:cNvSpPr>
          <p:nvPr>
            <p:ph type="dt" sz="half" idx="10"/>
          </p:nvPr>
        </p:nvSpPr>
        <p:spPr>
          <a:xfrm>
            <a:off x="3842668" y="6414135"/>
            <a:ext cx="4507865" cy="316865"/>
          </a:xfrm>
        </p:spPr>
        <p:txBody>
          <a:bodyPr>
            <a:noAutofit/>
          </a:bodyPr>
          <a:p>
            <a:pPr algn="ctr"/>
            <a:r>
              <a:rPr lang="en-US" altLang="zh-CN" sz="2000" smtClean="0">
                <a:solidFill>
                  <a:schemeClr val="tx1"/>
                </a:solidFill>
              </a:rPr>
              <a:t>Last updated: </a:t>
            </a:r>
            <a:fld id="{760FBDFE-C587-4B4C-A407-44438C67B59E}" type="datetime1">
              <a:rPr lang="en-US" altLang="en-US" sz="2000" smtClean="0">
                <a:solidFill>
                  <a:schemeClr val="tx1"/>
                </a:solidFill>
              </a:rPr>
            </a:fld>
            <a:endParaRPr lang="en-US" altLang="en-US" sz="2000" smtClean="0">
              <a:solidFill>
                <a:schemeClr val="tx1"/>
              </a:solidFill>
            </a:endParaRPr>
          </a:p>
        </p:txBody>
      </p:sp>
      <p:sp>
        <p:nvSpPr>
          <p:cNvPr id="6" name="文本框 5"/>
          <p:cNvSpPr txBox="1"/>
          <p:nvPr/>
        </p:nvSpPr>
        <p:spPr>
          <a:xfrm>
            <a:off x="3239100" y="3327400"/>
            <a:ext cx="5715000" cy="829945"/>
          </a:xfrm>
          <a:prstGeom prst="rect">
            <a:avLst/>
          </a:prstGeom>
          <a:noFill/>
        </p:spPr>
        <p:txBody>
          <a:bodyPr wrap="square" rtlCol="0">
            <a:spAutoFit/>
          </a:bodyPr>
          <a:p>
            <a:pPr algn="ctr"/>
            <a:r>
              <a:rPr lang="en-US" altLang="zh-CN" sz="2400" b="1">
                <a:latin typeface="Arial" panose="020B0604020202020204" pitchFamily="34" charset="0"/>
                <a:cs typeface="Arial" panose="020B0604020202020204" pitchFamily="34" charset="0"/>
              </a:rPr>
              <a:t>Hongrui Wu</a:t>
            </a:r>
            <a:endParaRPr lang="en-US" altLang="zh-CN" sz="2400" b="1">
              <a:latin typeface="Arial" panose="020B0604020202020204" pitchFamily="34" charset="0"/>
              <a:cs typeface="Arial" panose="020B0604020202020204" pitchFamily="34" charset="0"/>
            </a:endParaRPr>
          </a:p>
          <a:p>
            <a:pPr algn="ctr"/>
            <a:r>
              <a:rPr lang="en-US" altLang="zh-CN" sz="2400" b="1">
                <a:latin typeface="Arial" panose="020B0604020202020204" pitchFamily="34" charset="0"/>
                <a:cs typeface="Arial" panose="020B0604020202020204" pitchFamily="34" charset="0"/>
              </a:rPr>
              <a:t>Tongji University</a:t>
            </a:r>
            <a:endParaRPr lang="en-US" altLang="zh-CN" sz="2400" b="1">
              <a:latin typeface="Arial" panose="020B0604020202020204" pitchFamily="34" charset="0"/>
              <a:cs typeface="Arial" panose="020B0604020202020204" pitchFamily="34" charset="0"/>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Task </a:t>
            </a:r>
            <a:r>
              <a:rPr lang="zh-CN" altLang="en-US" sz="3200" b="1" dirty="0">
                <a:latin typeface="Arial" panose="020B0604020202020204" pitchFamily="34" charset="0"/>
                <a:cs typeface="Arial" panose="020B0604020202020204" pitchFamily="34" charset="0"/>
                <a:sym typeface="+mn-ea"/>
              </a:rPr>
              <a:t>Background</a:t>
            </a:r>
            <a:endParaRPr lang="zh-CN" altLang="en-US" sz="3200" b="1" dirty="0">
              <a:latin typeface="Arial" panose="020B0604020202020204" pitchFamily="34" charset="0"/>
              <a:cs typeface="Arial" panose="020B0604020202020204" pitchFamily="34" charset="0"/>
              <a:sym typeface="+mn-ea"/>
            </a:endParaRPr>
          </a:p>
        </p:txBody>
      </p:sp>
      <p:sp>
        <p:nvSpPr>
          <p:cNvPr id="5" name="文本框 4"/>
          <p:cNvSpPr txBox="1"/>
          <p:nvPr/>
        </p:nvSpPr>
        <p:spPr>
          <a:xfrm>
            <a:off x="1491580" y="1252220"/>
            <a:ext cx="8888095" cy="1579245"/>
          </a:xfrm>
          <a:prstGeom prst="rect">
            <a:avLst/>
          </a:prstGeom>
          <a:noFill/>
        </p:spPr>
        <p:txBody>
          <a:bodyPr wrap="square" rtlCol="0">
            <a:noAutofit/>
          </a:bodyPr>
          <a:p>
            <a:pPr marL="800100" lvl="1" indent="-342900" fontAlgn="auto">
              <a:spcBef>
                <a:spcPts val="600"/>
              </a:spcBef>
              <a:buFont typeface="Arial" panose="020B0604020202020204" pitchFamily="34" charset="0"/>
              <a:buChar char="•"/>
            </a:pPr>
            <a:r>
              <a:rPr lang="en-US" altLang="zh-CN" sz="2400">
                <a:sym typeface="+mn-ea"/>
              </a:rPr>
              <a:t>Traditional methods rely on densely annotated 3D scenes.</a:t>
            </a:r>
            <a:endParaRPr lang="en-US" altLang="zh-CN" sz="2400">
              <a:sym typeface="+mn-ea"/>
            </a:endParaRPr>
          </a:p>
          <a:p>
            <a:pPr marL="800100" lvl="1" indent="-342900" fontAlgn="auto">
              <a:spcBef>
                <a:spcPts val="600"/>
              </a:spcBef>
              <a:buFont typeface="Arial" panose="020B0604020202020204" pitchFamily="34" charset="0"/>
              <a:buChar char="•"/>
            </a:pPr>
            <a:r>
              <a:rPr lang="en-US" altLang="zh-CN" sz="2400" dirty="0">
                <a:sym typeface="+mn-ea"/>
              </a:rPr>
              <a:t>Have to utilize supervision from ground truth labels.</a:t>
            </a:r>
            <a:endParaRPr lang="en-US" altLang="zh-CN" sz="2400" dirty="0">
              <a:sym typeface="+mn-ea"/>
            </a:endParaRPr>
          </a:p>
          <a:p>
            <a:pPr marL="800100" lvl="1" indent="-342900" fontAlgn="auto">
              <a:spcBef>
                <a:spcPts val="600"/>
              </a:spcBef>
              <a:buFont typeface="Arial" panose="020B0604020202020204" pitchFamily="34" charset="0"/>
              <a:buChar char="•"/>
            </a:pPr>
            <a:r>
              <a:rPr lang="en-US" altLang="zh-CN" sz="2400">
                <a:sym typeface="+mn-ea"/>
              </a:rPr>
              <a:t>3D Annotation is </a:t>
            </a:r>
            <a:r>
              <a:rPr lang="en-US" altLang="zh-CN" sz="2400" b="1">
                <a:solidFill>
                  <a:srgbClr val="C00000"/>
                </a:solidFill>
                <a:sym typeface="+mn-ea"/>
              </a:rPr>
              <a:t>Time-consuming</a:t>
            </a:r>
            <a:r>
              <a:rPr lang="en-US" altLang="zh-CN" sz="2400">
                <a:sym typeface="+mn-ea"/>
              </a:rPr>
              <a:t> and </a:t>
            </a:r>
            <a:r>
              <a:rPr lang="en-US" altLang="zh-CN" sz="2400" b="1">
                <a:solidFill>
                  <a:srgbClr val="C00000"/>
                </a:solidFill>
                <a:sym typeface="+mn-ea"/>
              </a:rPr>
              <a:t>Expensive!</a:t>
            </a:r>
            <a:endParaRPr lang="en-US" altLang="zh-CN" sz="2400" b="1">
              <a:solidFill>
                <a:srgbClr val="C00000"/>
              </a:solidFill>
            </a:endParaRPr>
          </a:p>
          <a:p>
            <a:pPr marL="800100" lvl="1" indent="-342900" fontAlgn="auto">
              <a:spcBef>
                <a:spcPts val="600"/>
              </a:spcBef>
              <a:buFont typeface="Arial" panose="020B0604020202020204" pitchFamily="34" charset="0"/>
              <a:buChar char="•"/>
            </a:pPr>
            <a:endParaRPr lang="en-US" altLang="zh-CN" sz="2400" b="1">
              <a:solidFill>
                <a:srgbClr val="C00000"/>
              </a:solidFill>
            </a:endParaRPr>
          </a:p>
        </p:txBody>
      </p:sp>
      <p:grpSp>
        <p:nvGrpSpPr>
          <p:cNvPr id="14" name="组合 13"/>
          <p:cNvGrpSpPr/>
          <p:nvPr>
            <p:custDataLst>
              <p:tags r:id="rId1"/>
            </p:custDataLst>
          </p:nvPr>
        </p:nvGrpSpPr>
        <p:grpSpPr>
          <a:xfrm>
            <a:off x="1599530" y="2941955"/>
            <a:ext cx="8994140" cy="3324860"/>
            <a:chOff x="2226" y="5003"/>
            <a:chExt cx="14164" cy="5236"/>
          </a:xfrm>
        </p:grpSpPr>
        <p:grpSp>
          <p:nvGrpSpPr>
            <p:cNvPr id="9" name="组合 8"/>
            <p:cNvGrpSpPr/>
            <p:nvPr/>
          </p:nvGrpSpPr>
          <p:grpSpPr>
            <a:xfrm rot="0">
              <a:off x="2226" y="5003"/>
              <a:ext cx="6346" cy="5119"/>
              <a:chOff x="1942" y="2970"/>
              <a:chExt cx="6346" cy="5119"/>
            </a:xfrm>
          </p:grpSpPr>
          <p:sp>
            <p:nvSpPr>
              <p:cNvPr id="3" name="文本框 2"/>
              <p:cNvSpPr txBox="1"/>
              <p:nvPr>
                <p:custDataLst>
                  <p:tags r:id="rId2"/>
                </p:custDataLst>
              </p:nvPr>
            </p:nvSpPr>
            <p:spPr>
              <a:xfrm>
                <a:off x="3037" y="6955"/>
                <a:ext cx="4156" cy="1134"/>
              </a:xfrm>
              <a:prstGeom prst="rect">
                <a:avLst/>
              </a:prstGeom>
              <a:noFill/>
            </p:spPr>
            <p:txBody>
              <a:bodyPr wrap="square" rtlCol="0">
                <a:noAutofit/>
              </a:bodyPr>
              <a:p>
                <a:pPr algn="ctr"/>
                <a:r>
                  <a:rPr lang="en-US" altLang="zh-CN" sz="2400"/>
                  <a:t>Input 3D Geometry</a:t>
                </a:r>
                <a:endParaRPr lang="en-US" altLang="zh-CN" sz="2400"/>
              </a:p>
            </p:txBody>
          </p:sp>
          <p:pic>
            <p:nvPicPr>
              <p:cNvPr id="7" name="图片 6" descr="ori"/>
              <p:cNvPicPr>
                <a:picLocks noChangeAspect="1"/>
              </p:cNvPicPr>
              <p:nvPr>
                <p:custDataLst>
                  <p:tags r:id="rId3"/>
                </p:custDataLst>
              </p:nvPr>
            </p:nvPicPr>
            <p:blipFill>
              <a:blip r:embed="rId4">
                <a:clrChange>
                  <a:clrFrom>
                    <a:srgbClr val="3A3A3A">
                      <a:alpha val="100000"/>
                    </a:srgbClr>
                  </a:clrFrom>
                  <a:clrTo>
                    <a:srgbClr val="3A3A3A">
                      <a:alpha val="100000"/>
                      <a:alpha val="0"/>
                    </a:srgbClr>
                  </a:clrTo>
                </a:clrChange>
                <a:lum bright="24000" contrast="30000"/>
              </a:blip>
              <a:srcRect l="24724" t="13130" r="9182" b="13398"/>
              <a:stretch>
                <a:fillRect/>
              </a:stretch>
            </p:blipFill>
            <p:spPr>
              <a:xfrm>
                <a:off x="1942" y="2970"/>
                <a:ext cx="6347" cy="3969"/>
              </a:xfrm>
              <a:prstGeom prst="rect">
                <a:avLst/>
              </a:prstGeom>
            </p:spPr>
          </p:pic>
        </p:grpSp>
        <p:grpSp>
          <p:nvGrpSpPr>
            <p:cNvPr id="13" name="组合 12"/>
            <p:cNvGrpSpPr/>
            <p:nvPr/>
          </p:nvGrpSpPr>
          <p:grpSpPr>
            <a:xfrm>
              <a:off x="9914" y="5108"/>
              <a:ext cx="6476" cy="5131"/>
              <a:chOff x="9914" y="5108"/>
              <a:chExt cx="6476" cy="5131"/>
            </a:xfrm>
          </p:grpSpPr>
          <p:pic>
            <p:nvPicPr>
              <p:cNvPr id="8" name="图片 7"/>
              <p:cNvPicPr>
                <a:picLocks noChangeAspect="1"/>
              </p:cNvPicPr>
              <p:nvPr>
                <p:custDataLst>
                  <p:tags r:id="rId5"/>
                </p:custDataLst>
              </p:nvPr>
            </p:nvPicPr>
            <p:blipFill>
              <a:blip r:embed="rId6">
                <a:lum contrast="24000"/>
              </a:blip>
              <a:srcRect l="6241" t="7288" r="3580" b="2034"/>
              <a:stretch>
                <a:fillRect/>
              </a:stretch>
            </p:blipFill>
            <p:spPr>
              <a:xfrm>
                <a:off x="9914" y="5108"/>
                <a:ext cx="6476" cy="3864"/>
              </a:xfrm>
              <a:prstGeom prst="rect">
                <a:avLst/>
              </a:prstGeom>
            </p:spPr>
          </p:pic>
          <p:sp>
            <p:nvSpPr>
              <p:cNvPr id="12" name="文本框 11"/>
              <p:cNvSpPr txBox="1"/>
              <p:nvPr>
                <p:custDataLst>
                  <p:tags r:id="rId7"/>
                </p:custDataLst>
              </p:nvPr>
            </p:nvSpPr>
            <p:spPr>
              <a:xfrm>
                <a:off x="11677" y="8932"/>
                <a:ext cx="2950" cy="1307"/>
              </a:xfrm>
              <a:prstGeom prst="rect">
                <a:avLst/>
              </a:prstGeom>
              <a:noFill/>
            </p:spPr>
            <p:txBody>
              <a:bodyPr wrap="square" rtlCol="0" anchor="t">
                <a:spAutoFit/>
              </a:bodyPr>
              <a:p>
                <a:r>
                  <a:rPr lang="en-US" altLang="zh-CN" sz="2400">
                    <a:sym typeface="+mn-ea"/>
                  </a:rPr>
                  <a:t>Annotated 3D scenes</a:t>
                </a:r>
                <a:endParaRPr lang="en-US" altLang="zh-CN" sz="2400">
                  <a:sym typeface="+mn-ea"/>
                </a:endParaRPr>
              </a:p>
            </p:txBody>
          </p:sp>
        </p:grpSp>
      </p:grpSp>
      <p:sp>
        <p:nvSpPr>
          <p:cNvPr id="4" name="日期占位符 3"/>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Task </a:t>
            </a:r>
            <a:r>
              <a:rPr lang="zh-CN" altLang="en-US" sz="3200" b="1" dirty="0">
                <a:latin typeface="Arial" panose="020B0604020202020204" pitchFamily="34" charset="0"/>
                <a:cs typeface="Arial" panose="020B0604020202020204" pitchFamily="34" charset="0"/>
                <a:sym typeface="+mn-ea"/>
              </a:rPr>
              <a:t>Background</a:t>
            </a:r>
            <a:endParaRPr lang="zh-CN" altLang="en-US" sz="3200" b="1" dirty="0">
              <a:latin typeface="Arial" panose="020B0604020202020204" pitchFamily="34" charset="0"/>
              <a:cs typeface="Arial" panose="020B0604020202020204" pitchFamily="34" charset="0"/>
              <a:sym typeface="+mn-ea"/>
            </a:endParaRPr>
          </a:p>
        </p:txBody>
      </p:sp>
      <p:sp>
        <p:nvSpPr>
          <p:cNvPr id="5" name="文本框 4"/>
          <p:cNvSpPr txBox="1"/>
          <p:nvPr/>
        </p:nvSpPr>
        <p:spPr>
          <a:xfrm>
            <a:off x="859120" y="1113790"/>
            <a:ext cx="10603230" cy="2061210"/>
          </a:xfrm>
          <a:prstGeom prst="rect">
            <a:avLst/>
          </a:prstGeom>
        </p:spPr>
        <p:txBody>
          <a:bodyPr wrap="square">
            <a:spAutoFit/>
          </a:bodyPr>
          <a:p>
            <a:r>
              <a:rPr lang="en-US" altLang="zh-CN" sz="2400"/>
              <a:t>Meanwhile computer vision is going through a transition from the previous </a:t>
            </a:r>
            <a:r>
              <a:rPr lang="en-US" altLang="zh-CN" sz="2400" b="1"/>
              <a:t>closed-set</a:t>
            </a:r>
            <a:r>
              <a:rPr lang="en-US" altLang="zh-CN" sz="2400"/>
              <a:t> perception to </a:t>
            </a:r>
            <a:r>
              <a:rPr lang="en-US" altLang="zh-CN" sz="2400" b="1"/>
              <a:t>open-set</a:t>
            </a:r>
            <a:r>
              <a:rPr lang="en-US" altLang="zh-CN" sz="2400"/>
              <a:t> perception:</a:t>
            </a:r>
            <a:endParaRPr lang="en-US" altLang="zh-CN" sz="2400">
              <a:sym typeface="+mn-ea"/>
            </a:endParaRPr>
          </a:p>
          <a:p>
            <a:pPr lvl="1"/>
            <a:r>
              <a:rPr lang="en-US" altLang="zh-CN" sz="2000" b="1">
                <a:solidFill>
                  <a:schemeClr val="bg1">
                    <a:lumMod val="50000"/>
                  </a:schemeClr>
                </a:solidFill>
                <a:sym typeface="+mn-ea"/>
              </a:rPr>
              <a:t>Closed-set:</a:t>
            </a:r>
            <a:r>
              <a:rPr lang="en-US" altLang="zh-CN" sz="2000">
                <a:solidFill>
                  <a:schemeClr val="bg1">
                    <a:lumMod val="50000"/>
                  </a:schemeClr>
                </a:solidFill>
                <a:sym typeface="+mn-ea"/>
              </a:rPr>
              <a:t> only handles predefined classes during training </a:t>
            </a:r>
            <a:endParaRPr lang="en-US" altLang="zh-CN" sz="2000">
              <a:solidFill>
                <a:schemeClr val="bg1">
                  <a:lumMod val="50000"/>
                </a:schemeClr>
              </a:solidFill>
              <a:sym typeface="+mn-ea"/>
            </a:endParaRPr>
          </a:p>
          <a:p>
            <a:pPr marL="1371600" lvl="3" indent="457200"/>
            <a:r>
              <a:rPr lang="en-US" altLang="zh-CN" sz="2000">
                <a:solidFill>
                  <a:schemeClr val="bg1">
                    <a:lumMod val="50000"/>
                  </a:schemeClr>
                </a:solidFill>
                <a:sym typeface="+mn-ea"/>
              </a:rPr>
              <a:t> and has limited capability in dynamic world</a:t>
            </a:r>
            <a:endParaRPr lang="en-US" altLang="zh-CN" sz="2000">
              <a:solidFill>
                <a:schemeClr val="bg1">
                  <a:lumMod val="50000"/>
                </a:schemeClr>
              </a:solidFill>
              <a:sym typeface="+mn-ea"/>
            </a:endParaRPr>
          </a:p>
          <a:p>
            <a:pPr lvl="1"/>
            <a:r>
              <a:rPr lang="en-US" altLang="zh-CN" sz="2000" b="1">
                <a:solidFill>
                  <a:schemeClr val="bg1">
                    <a:lumMod val="50000"/>
                  </a:schemeClr>
                </a:solidFill>
                <a:sym typeface="+mn-ea"/>
              </a:rPr>
              <a:t>Open-set:</a:t>
            </a:r>
            <a:r>
              <a:rPr lang="en-US" altLang="zh-CN" sz="2000">
                <a:solidFill>
                  <a:schemeClr val="bg1">
                    <a:lumMod val="50000"/>
                  </a:schemeClr>
                </a:solidFill>
                <a:sym typeface="+mn-ea"/>
              </a:rPr>
              <a:t>    understands unseen, diverse and free-flowing language, </a:t>
            </a:r>
            <a:endParaRPr lang="en-US" altLang="zh-CN" sz="2000">
              <a:solidFill>
                <a:schemeClr val="bg1">
                  <a:lumMod val="50000"/>
                </a:schemeClr>
              </a:solidFill>
              <a:sym typeface="+mn-ea"/>
            </a:endParaRPr>
          </a:p>
          <a:p>
            <a:pPr marL="1371600" lvl="3" indent="457200"/>
            <a:r>
              <a:rPr lang="en-US" altLang="zh-CN" sz="2000">
                <a:solidFill>
                  <a:schemeClr val="bg1">
                    <a:lumMod val="50000"/>
                  </a:schemeClr>
                </a:solidFill>
                <a:sym typeface="+mn-ea"/>
              </a:rPr>
              <a:t> mimicking how humans naturally interact with the world and each other</a:t>
            </a:r>
            <a:endParaRPr lang="en-US" altLang="zh-CN" sz="2000">
              <a:solidFill>
                <a:schemeClr val="bg1">
                  <a:lumMod val="50000"/>
                </a:schemeClr>
              </a:solidFill>
              <a:sym typeface="+mn-ea"/>
            </a:endParaRPr>
          </a:p>
        </p:txBody>
      </p:sp>
      <p:sp>
        <p:nvSpPr>
          <p:cNvPr id="6" name="文本框 5"/>
          <p:cNvSpPr txBox="1"/>
          <p:nvPr/>
        </p:nvSpPr>
        <p:spPr>
          <a:xfrm>
            <a:off x="859120" y="5613400"/>
            <a:ext cx="10800000" cy="829945"/>
          </a:xfrm>
          <a:prstGeom prst="rect">
            <a:avLst/>
          </a:prstGeom>
        </p:spPr>
        <p:txBody>
          <a:bodyPr wrap="square">
            <a:spAutoFit/>
          </a:bodyPr>
          <a:p>
            <a:r>
              <a:rPr lang="en-US" altLang="zh-CN" sz="2400" b="1"/>
              <a:t>2D open-set tasks</a:t>
            </a:r>
            <a:r>
              <a:rPr lang="en-US" altLang="zh-CN" sz="2400"/>
              <a:t> can now understand new concepts, perform accurate segmentation and detection, and handle complex tasks requiring reasoning.</a:t>
            </a:r>
            <a:endParaRPr lang="en-US" altLang="zh-CN" sz="2400"/>
          </a:p>
        </p:txBody>
      </p:sp>
      <p:pic>
        <p:nvPicPr>
          <p:cNvPr id="8" name="图片 7" descr="CLIP"/>
          <p:cNvPicPr>
            <a:picLocks noChangeAspect="1"/>
          </p:cNvPicPr>
          <p:nvPr/>
        </p:nvPicPr>
        <p:blipFill>
          <a:blip r:embed="rId1"/>
          <a:stretch>
            <a:fillRect/>
          </a:stretch>
        </p:blipFill>
        <p:spPr>
          <a:xfrm>
            <a:off x="2839120" y="3239135"/>
            <a:ext cx="6639278" cy="2339975"/>
          </a:xfrm>
          <a:prstGeom prst="rect">
            <a:avLst/>
          </a:prstGeom>
        </p:spPr>
      </p:pic>
      <p:sp>
        <p:nvSpPr>
          <p:cNvPr id="2" name="日期占位符 1"/>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en-US" altLang="zh-CN" sz="3200" b="1" dirty="0">
                <a:latin typeface="Arial" panose="020B0604020202020204" pitchFamily="34" charset="0"/>
                <a:cs typeface="Arial" panose="020B0604020202020204" pitchFamily="34" charset="0"/>
                <a:sym typeface="+mn-ea"/>
              </a:rPr>
              <a:t>Example Pipeline</a:t>
            </a:r>
            <a:endParaRPr lang="en-US" altLang="zh-CN" sz="3200" b="1" dirty="0">
              <a:latin typeface="Arial" panose="020B0604020202020204" pitchFamily="34" charset="0"/>
              <a:cs typeface="Arial" panose="020B0604020202020204" pitchFamily="34" charset="0"/>
              <a:sym typeface="+mn-ea"/>
            </a:endParaRPr>
          </a:p>
        </p:txBody>
      </p:sp>
      <p:pic>
        <p:nvPicPr>
          <p:cNvPr id="3" name="图片 2"/>
          <p:cNvPicPr>
            <a:picLocks noChangeAspect="1"/>
          </p:cNvPicPr>
          <p:nvPr>
            <p:custDataLst>
              <p:tags r:id="rId1"/>
            </p:custDataLst>
          </p:nvPr>
        </p:nvPicPr>
        <p:blipFill>
          <a:blip r:embed="rId2">
            <a:clrChange>
              <a:clrFrom>
                <a:srgbClr val="FFFFFF">
                  <a:alpha val="100000"/>
                </a:srgbClr>
              </a:clrFrom>
              <a:clrTo>
                <a:srgbClr val="FFFFFF">
                  <a:alpha val="100000"/>
                  <a:alpha val="0"/>
                </a:srgbClr>
              </a:clrTo>
            </a:clrChange>
          </a:blip>
          <a:stretch>
            <a:fillRect/>
          </a:stretch>
        </p:blipFill>
        <p:spPr>
          <a:xfrm>
            <a:off x="2136600" y="1002030"/>
            <a:ext cx="7920000" cy="3385403"/>
          </a:xfrm>
          <a:prstGeom prst="rect">
            <a:avLst/>
          </a:prstGeom>
        </p:spPr>
      </p:pic>
      <p:sp>
        <p:nvSpPr>
          <p:cNvPr id="7" name="文本框 6"/>
          <p:cNvSpPr txBox="1"/>
          <p:nvPr/>
        </p:nvSpPr>
        <p:spPr>
          <a:xfrm>
            <a:off x="1450305" y="4492625"/>
            <a:ext cx="9958705" cy="1630045"/>
          </a:xfrm>
          <a:prstGeom prst="rect">
            <a:avLst/>
          </a:prstGeom>
        </p:spPr>
        <p:txBody>
          <a:bodyPr wrap="square">
            <a:spAutoFit/>
          </a:bodyPr>
          <a:p>
            <a:pPr marL="457200" indent="-457200">
              <a:lnSpc>
                <a:spcPct val="100000"/>
              </a:lnSpc>
              <a:buFont typeface="+mj-ea"/>
              <a:buAutoNum type="circleNumDbPlain"/>
            </a:pPr>
            <a:r>
              <a:rPr lang="en-US" altLang="zh-CN" sz="2000"/>
              <a:t>Input RGB-D images of a 3D indoor scene and its point cloud. </a:t>
            </a:r>
            <a:endParaRPr lang="en-US" altLang="zh-CN" sz="2000"/>
          </a:p>
          <a:p>
            <a:pPr marL="457200" indent="-457200">
              <a:lnSpc>
                <a:spcPct val="100000"/>
              </a:lnSpc>
              <a:buFont typeface="+mj-ea"/>
              <a:buAutoNum type="circleNumDbPlain"/>
            </a:pPr>
            <a:r>
              <a:rPr lang="en-US" altLang="zh-CN" sz="2000"/>
              <a:t>Generate class-agnostic instance mask proposals using the point cloud. </a:t>
            </a:r>
            <a:endParaRPr lang="en-US" altLang="zh-CN" sz="2000"/>
          </a:p>
          <a:p>
            <a:pPr marL="457200" indent="-457200">
              <a:lnSpc>
                <a:spcPct val="100000"/>
              </a:lnSpc>
              <a:buFont typeface="+mj-ea"/>
              <a:buAutoNum type="circleNumDbPlain"/>
            </a:pPr>
            <a:r>
              <a:rPr lang="en-US" altLang="zh-CN" sz="2000"/>
              <a:t>Compute feature representations for each mask. </a:t>
            </a:r>
            <a:endParaRPr lang="en-US" altLang="zh-CN" sz="2000"/>
          </a:p>
          <a:p>
            <a:pPr marL="457200" indent="-457200">
              <a:lnSpc>
                <a:spcPct val="100000"/>
              </a:lnSpc>
              <a:buFont typeface="+mj-ea"/>
              <a:buAutoNum type="circleNumDbPlain"/>
            </a:pPr>
            <a:r>
              <a:rPr lang="en-US" altLang="zh-CN" sz="2000"/>
              <a:t>Obtain an open-vocabulary 3D instance segmentation, enabling retrieval of objects related to queried concepts in the CLIP</a:t>
            </a:r>
            <a:endParaRPr lang="en-US" altLang="zh-CN" sz="2000"/>
          </a:p>
        </p:txBody>
      </p:sp>
      <p:sp>
        <p:nvSpPr>
          <p:cNvPr id="2" name="文本框 1"/>
          <p:cNvSpPr txBox="1"/>
          <p:nvPr/>
        </p:nvSpPr>
        <p:spPr>
          <a:xfrm>
            <a:off x="600" y="6520815"/>
            <a:ext cx="9651365" cy="337185"/>
          </a:xfrm>
          <a:prstGeom prst="rect">
            <a:avLst/>
          </a:prstGeom>
          <a:noFill/>
        </p:spPr>
        <p:txBody>
          <a:bodyPr wrap="square" rtlCol="0" anchor="t">
            <a:spAutoFit/>
          </a:bodyPr>
          <a:p>
            <a:r>
              <a:rPr lang="en-US" altLang="zh-CN" sz="1600"/>
              <a:t>Takmaz et al. OpenMask3D: Open-Vocabulary 3D Instance Segmentation. NeurIPS 2023.</a:t>
            </a:r>
            <a:endParaRPr lang="en-US" altLang="zh-CN" sz="1600"/>
          </a:p>
        </p:txBody>
      </p:sp>
      <p:sp>
        <p:nvSpPr>
          <p:cNvPr id="5" name="日期占位符 4"/>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zh-CN" altLang="en-US" sz="3200" b="1" dirty="0">
                <a:latin typeface="Arial" panose="020B0604020202020204" pitchFamily="34" charset="0"/>
                <a:cs typeface="Arial" panose="020B0604020202020204" pitchFamily="34" charset="0"/>
                <a:sym typeface="+mn-ea"/>
              </a:rPr>
              <a:t>Motivation</a:t>
            </a:r>
            <a:endParaRPr lang="zh-CN" altLang="en-US" sz="3200" b="1" dirty="0">
              <a:latin typeface="Arial" panose="020B0604020202020204" pitchFamily="34" charset="0"/>
              <a:cs typeface="Arial" panose="020B0604020202020204" pitchFamily="34" charset="0"/>
              <a:sym typeface="+mn-ea"/>
            </a:endParaRPr>
          </a:p>
        </p:txBody>
      </p:sp>
      <p:sp>
        <p:nvSpPr>
          <p:cNvPr id="5" name="文本框 4"/>
          <p:cNvSpPr txBox="1"/>
          <p:nvPr/>
        </p:nvSpPr>
        <p:spPr>
          <a:xfrm>
            <a:off x="522570" y="1291590"/>
            <a:ext cx="11589385" cy="2614930"/>
          </a:xfrm>
          <a:prstGeom prst="rect">
            <a:avLst/>
          </a:prstGeom>
        </p:spPr>
        <p:txBody>
          <a:bodyPr wrap="square">
            <a:spAutoFit/>
          </a:bodyPr>
          <a:p>
            <a:pPr marL="342900" indent="-342900" fontAlgn="auto">
              <a:lnSpc>
                <a:spcPct val="100000"/>
              </a:lnSpc>
              <a:spcBef>
                <a:spcPts val="1200"/>
              </a:spcBef>
              <a:buFont typeface="Arial" panose="020B0604020202020204" pitchFamily="34" charset="0"/>
              <a:buChar char="•"/>
            </a:pPr>
            <a:r>
              <a:rPr lang="en-US" altLang="zh-CN" sz="2400">
                <a:sym typeface="+mn-ea"/>
              </a:rPr>
              <a:t>Previous methods simply use the original CLIP model without addressing its regional limitations. </a:t>
            </a:r>
            <a:endParaRPr lang="en-US" altLang="zh-CN" sz="2400">
              <a:sym typeface="+mn-ea"/>
            </a:endParaRPr>
          </a:p>
          <a:p>
            <a:pPr marL="342900" indent="-342900" fontAlgn="auto">
              <a:lnSpc>
                <a:spcPct val="100000"/>
              </a:lnSpc>
              <a:spcBef>
                <a:spcPts val="1200"/>
              </a:spcBef>
              <a:buFont typeface="Arial" panose="020B0604020202020204" pitchFamily="34" charset="0"/>
              <a:buChar char="•"/>
            </a:pPr>
            <a:r>
              <a:rPr lang="en-US" altLang="zh-CN" sz="2400">
                <a:sym typeface="+mn-ea"/>
              </a:rPr>
              <a:t>Directly applying it for object detection leads to poor performance due to domain shift, as CLIP was trained to match whole images to text descriptions, without capturing fine-grained alignment between image regions and text spans.</a:t>
            </a:r>
            <a:endParaRPr lang="en-US" altLang="zh-CN" sz="2400">
              <a:sym typeface="+mn-ea"/>
            </a:endParaRPr>
          </a:p>
          <a:p>
            <a:pPr indent="0" fontAlgn="auto">
              <a:lnSpc>
                <a:spcPct val="100000"/>
              </a:lnSpc>
              <a:spcBef>
                <a:spcPts val="1200"/>
              </a:spcBef>
              <a:buFont typeface="Arial" panose="020B0604020202020204" pitchFamily="34" charset="0"/>
              <a:buNone/>
            </a:pPr>
            <a:endParaRPr lang="en-US" altLang="zh-CN" sz="2400">
              <a:sym typeface="+mn-ea"/>
            </a:endParaRPr>
          </a:p>
        </p:txBody>
      </p:sp>
      <p:pic>
        <p:nvPicPr>
          <p:cNvPr id="2" name="图片 1" descr="RegionCLIP"/>
          <p:cNvPicPr>
            <a:picLocks noChangeAspect="1"/>
          </p:cNvPicPr>
          <p:nvPr/>
        </p:nvPicPr>
        <p:blipFill>
          <a:blip r:embed="rId1"/>
          <a:srcRect b="52222"/>
          <a:stretch>
            <a:fillRect/>
          </a:stretch>
        </p:blipFill>
        <p:spPr>
          <a:xfrm>
            <a:off x="714340" y="3452495"/>
            <a:ext cx="6681745" cy="2520000"/>
          </a:xfrm>
          <a:prstGeom prst="rect">
            <a:avLst/>
          </a:prstGeom>
        </p:spPr>
      </p:pic>
      <p:pic>
        <p:nvPicPr>
          <p:cNvPr id="11" name="图片 10" descr="1150 - 副本"/>
          <p:cNvPicPr>
            <a:picLocks noChangeAspect="1"/>
          </p:cNvPicPr>
          <p:nvPr/>
        </p:nvPicPr>
        <p:blipFill>
          <a:blip r:embed="rId2"/>
          <a:stretch>
            <a:fillRect/>
          </a:stretch>
        </p:blipFill>
        <p:spPr>
          <a:xfrm>
            <a:off x="7125300" y="3645695"/>
            <a:ext cx="2976000" cy="2232000"/>
          </a:xfrm>
          <a:prstGeom prst="rect">
            <a:avLst/>
          </a:prstGeom>
        </p:spPr>
      </p:pic>
      <p:pic>
        <p:nvPicPr>
          <p:cNvPr id="3" name="图片 2" descr="1150 - 副本"/>
          <p:cNvPicPr>
            <a:picLocks noChangeAspect="1"/>
          </p:cNvPicPr>
          <p:nvPr/>
        </p:nvPicPr>
        <p:blipFill>
          <a:blip r:embed="rId2"/>
          <a:srcRect l="21792" t="7917" r="39458" b="57111"/>
          <a:stretch>
            <a:fillRect/>
          </a:stretch>
        </p:blipFill>
        <p:spPr>
          <a:xfrm>
            <a:off x="10393010" y="3906520"/>
            <a:ext cx="1181100" cy="799465"/>
          </a:xfrm>
          <a:prstGeom prst="rect">
            <a:avLst/>
          </a:prstGeom>
        </p:spPr>
      </p:pic>
      <p:sp>
        <p:nvSpPr>
          <p:cNvPr id="6" name="文本框 5"/>
          <p:cNvSpPr txBox="1"/>
          <p:nvPr/>
        </p:nvSpPr>
        <p:spPr>
          <a:xfrm>
            <a:off x="600" y="6520815"/>
            <a:ext cx="11478260" cy="337185"/>
          </a:xfrm>
          <a:prstGeom prst="rect">
            <a:avLst/>
          </a:prstGeom>
          <a:noFill/>
        </p:spPr>
        <p:txBody>
          <a:bodyPr wrap="square" rtlCol="0" anchor="t">
            <a:spAutoFit/>
          </a:bodyPr>
          <a:p>
            <a:pPr lvl="0" algn="l">
              <a:buClrTx/>
              <a:buSzTx/>
              <a:buFontTx/>
            </a:pPr>
            <a:r>
              <a:rPr lang="en-US" altLang="zh-CN" sz="1600">
                <a:sym typeface="+mn-ea"/>
              </a:rPr>
              <a:t>Y. Zhong et al., RegionCLIP: Region-based language-image pretraining, CVPR,2022.</a:t>
            </a:r>
            <a:endParaRPr lang="en-US" altLang="zh-CN" sz="1600">
              <a:sym typeface="+mn-ea"/>
            </a:endParaRPr>
          </a:p>
        </p:txBody>
      </p:sp>
      <p:sp>
        <p:nvSpPr>
          <p:cNvPr id="7" name="文本框 6"/>
          <p:cNvSpPr txBox="1"/>
          <p:nvPr/>
        </p:nvSpPr>
        <p:spPr>
          <a:xfrm>
            <a:off x="10975940" y="4245610"/>
            <a:ext cx="543560" cy="460375"/>
          </a:xfrm>
          <a:prstGeom prst="rect">
            <a:avLst/>
          </a:prstGeom>
          <a:noFill/>
        </p:spPr>
        <p:txBody>
          <a:bodyPr wrap="square" rtlCol="0">
            <a:spAutoFit/>
          </a:bodyPr>
          <a:p>
            <a:r>
              <a:rPr lang="en-US" altLang="zh-CN" sz="2400" b="1">
                <a:solidFill>
                  <a:srgbClr val="FFFF00"/>
                </a:solidFill>
              </a:rPr>
              <a:t>?</a:t>
            </a:r>
            <a:endParaRPr lang="en-US" altLang="zh-CN" sz="2400" b="1">
              <a:solidFill>
                <a:srgbClr val="FFFF00"/>
              </a:solidFill>
            </a:endParaRPr>
          </a:p>
        </p:txBody>
      </p:sp>
      <p:sp>
        <p:nvSpPr>
          <p:cNvPr id="8" name="日期占位符 7"/>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zh-CN" altLang="en-US" sz="3200" b="1" dirty="0">
                <a:latin typeface="Arial" panose="020B0604020202020204" pitchFamily="34" charset="0"/>
                <a:cs typeface="Arial" panose="020B0604020202020204" pitchFamily="34" charset="0"/>
                <a:sym typeface="+mn-ea"/>
              </a:rPr>
              <a:t>Motivation</a:t>
            </a:r>
            <a:endParaRPr lang="en-US" altLang="zh-CN" sz="3200" b="1" dirty="0">
              <a:latin typeface="Arial" panose="020B0604020202020204" pitchFamily="34" charset="0"/>
              <a:cs typeface="Arial" panose="020B0604020202020204" pitchFamily="34" charset="0"/>
              <a:sym typeface="+mn-ea"/>
            </a:endParaRPr>
          </a:p>
        </p:txBody>
      </p:sp>
      <p:sp>
        <p:nvSpPr>
          <p:cNvPr id="5" name="文本框 4"/>
          <p:cNvSpPr txBox="1"/>
          <p:nvPr/>
        </p:nvSpPr>
        <p:spPr>
          <a:xfrm>
            <a:off x="522570" y="1291590"/>
            <a:ext cx="11195050" cy="2091690"/>
          </a:xfrm>
          <a:prstGeom prst="rect">
            <a:avLst/>
          </a:prstGeom>
        </p:spPr>
        <p:txBody>
          <a:bodyPr wrap="square">
            <a:spAutoFit/>
          </a:bodyPr>
          <a:p>
            <a:pPr marL="342900" indent="-342900" fontAlgn="auto">
              <a:spcBef>
                <a:spcPts val="1200"/>
              </a:spcBef>
              <a:buFont typeface="Arial" panose="020B0604020202020204" pitchFamily="34" charset="0"/>
              <a:buChar char="•"/>
            </a:pPr>
            <a:r>
              <a:rPr lang="en-US" altLang="zh-CN" sz="2400">
                <a:sym typeface="+mn-ea"/>
              </a:rPr>
              <a:t>2D instance segmentation achieves impressive results and is widely used in 3D open-set tasks. </a:t>
            </a:r>
            <a:endParaRPr lang="en-US" altLang="zh-CN" sz="2400">
              <a:sym typeface="+mn-ea"/>
            </a:endParaRPr>
          </a:p>
          <a:p>
            <a:pPr marL="342900" indent="-342900" fontAlgn="auto">
              <a:spcBef>
                <a:spcPts val="1200"/>
              </a:spcBef>
              <a:buFont typeface="Arial" panose="020B0604020202020204" pitchFamily="34" charset="0"/>
              <a:buChar char="•"/>
            </a:pPr>
            <a:r>
              <a:rPr lang="en-US" altLang="zh-CN" sz="2400">
                <a:sym typeface="+mn-ea"/>
              </a:rPr>
              <a:t>However, it is important to note that model sensitivity can cause mismatches between 2D segmented regions and 3D mask proposals, which can lead to mismatched inference results in subsequent stages.</a:t>
            </a:r>
            <a:endParaRPr lang="en-US" altLang="zh-CN" sz="2400">
              <a:sym typeface="+mn-ea"/>
            </a:endParaRPr>
          </a:p>
        </p:txBody>
      </p:sp>
      <p:grpSp>
        <p:nvGrpSpPr>
          <p:cNvPr id="13" name="组合 12"/>
          <p:cNvGrpSpPr/>
          <p:nvPr/>
        </p:nvGrpSpPr>
        <p:grpSpPr>
          <a:xfrm>
            <a:off x="968975" y="3790315"/>
            <a:ext cx="6480000" cy="1800000"/>
            <a:chOff x="261" y="5773"/>
            <a:chExt cx="12387" cy="3402"/>
          </a:xfrm>
        </p:grpSpPr>
        <p:pic>
          <p:nvPicPr>
            <p:cNvPr id="3" name="图片 2" descr="1520"/>
            <p:cNvPicPr/>
            <p:nvPr/>
          </p:nvPicPr>
          <p:blipFill>
            <a:blip r:embed="rId1"/>
            <a:stretch>
              <a:fillRect/>
            </a:stretch>
          </p:blipFill>
          <p:spPr>
            <a:xfrm>
              <a:off x="261" y="5773"/>
              <a:ext cx="3969" cy="3402"/>
            </a:xfrm>
            <a:prstGeom prst="rect">
              <a:avLst/>
            </a:prstGeom>
          </p:spPr>
        </p:pic>
        <p:pic>
          <p:nvPicPr>
            <p:cNvPr id="6" name="图片 5" descr="SAM"/>
            <p:cNvPicPr/>
            <p:nvPr/>
          </p:nvPicPr>
          <p:blipFill>
            <a:blip r:embed="rId2">
              <a:clrChange>
                <a:clrFrom>
                  <a:srgbClr val="FFFFFF">
                    <a:alpha val="100000"/>
                  </a:srgbClr>
                </a:clrFrom>
                <a:clrTo>
                  <a:srgbClr val="FFFFFF">
                    <a:alpha val="100000"/>
                    <a:alpha val="0"/>
                  </a:srgbClr>
                </a:clrTo>
              </a:clrChange>
            </a:blip>
            <a:stretch>
              <a:fillRect/>
            </a:stretch>
          </p:blipFill>
          <p:spPr>
            <a:xfrm>
              <a:off x="8679" y="5773"/>
              <a:ext cx="3969" cy="3402"/>
            </a:xfrm>
            <a:prstGeom prst="rect">
              <a:avLst/>
            </a:prstGeom>
          </p:spPr>
        </p:pic>
        <p:pic>
          <p:nvPicPr>
            <p:cNvPr id="10" name="图片 9" descr="SAM2"/>
            <p:cNvPicPr/>
            <p:nvPr/>
          </p:nvPicPr>
          <p:blipFill>
            <a:blip r:embed="rId3"/>
            <a:stretch>
              <a:fillRect/>
            </a:stretch>
          </p:blipFill>
          <p:spPr>
            <a:xfrm>
              <a:off x="4470" y="5773"/>
              <a:ext cx="3969" cy="3402"/>
            </a:xfrm>
            <a:prstGeom prst="rect">
              <a:avLst/>
            </a:prstGeom>
          </p:spPr>
        </p:pic>
      </p:grpSp>
      <p:grpSp>
        <p:nvGrpSpPr>
          <p:cNvPr id="20" name="组合 19"/>
          <p:cNvGrpSpPr/>
          <p:nvPr/>
        </p:nvGrpSpPr>
        <p:grpSpPr>
          <a:xfrm>
            <a:off x="8315925" y="3015615"/>
            <a:ext cx="3599180" cy="3599180"/>
            <a:chOff x="13286" y="4839"/>
            <a:chExt cx="5668" cy="5668"/>
          </a:xfrm>
        </p:grpSpPr>
        <p:sp>
          <p:nvSpPr>
            <p:cNvPr id="18" name="圆角矩形 17"/>
            <p:cNvSpPr/>
            <p:nvPr/>
          </p:nvSpPr>
          <p:spPr>
            <a:xfrm>
              <a:off x="13286" y="4839"/>
              <a:ext cx="5669" cy="5669"/>
            </a:xfrm>
            <a:prstGeom prst="roundRect">
              <a:avLst>
                <a:gd name="adj" fmla="val 8643"/>
              </a:avLst>
            </a:prstGeom>
            <a:solidFill>
              <a:srgbClr val="588E32">
                <a:alpha val="20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 name="组合 16"/>
            <p:cNvGrpSpPr>
              <a:grpSpLocks noChangeAspect="1"/>
            </p:cNvGrpSpPr>
            <p:nvPr/>
          </p:nvGrpSpPr>
          <p:grpSpPr>
            <a:xfrm>
              <a:off x="13709" y="5198"/>
              <a:ext cx="4899" cy="4975"/>
              <a:chOff x="5097" y="2417"/>
              <a:chExt cx="12957" cy="13157"/>
            </a:xfrm>
          </p:grpSpPr>
          <p:pic>
            <p:nvPicPr>
              <p:cNvPr id="7" name="图片 6" descr="download (1)"/>
              <p:cNvPicPr>
                <a:picLocks noChangeAspect="1"/>
              </p:cNvPicPr>
              <p:nvPr/>
            </p:nvPicPr>
            <p:blipFill>
              <a:blip r:embed="rId4"/>
              <a:stretch>
                <a:fillRect/>
              </a:stretch>
            </p:blipFill>
            <p:spPr>
              <a:xfrm>
                <a:off x="5097" y="9274"/>
                <a:ext cx="5835" cy="6300"/>
              </a:xfrm>
              <a:prstGeom prst="rect">
                <a:avLst/>
              </a:prstGeom>
            </p:spPr>
          </p:pic>
          <p:pic>
            <p:nvPicPr>
              <p:cNvPr id="8" name="图片 7" descr="download (2)"/>
              <p:cNvPicPr>
                <a:picLocks noChangeAspect="1"/>
              </p:cNvPicPr>
              <p:nvPr/>
            </p:nvPicPr>
            <p:blipFill>
              <a:blip r:embed="rId5"/>
              <a:stretch>
                <a:fillRect/>
              </a:stretch>
            </p:blipFill>
            <p:spPr>
              <a:xfrm>
                <a:off x="15054" y="4457"/>
                <a:ext cx="3000" cy="2910"/>
              </a:xfrm>
              <a:prstGeom prst="rect">
                <a:avLst/>
              </a:prstGeom>
            </p:spPr>
          </p:pic>
          <p:pic>
            <p:nvPicPr>
              <p:cNvPr id="9" name="图片 8" descr="download"/>
              <p:cNvPicPr>
                <a:picLocks noChangeAspect="1"/>
              </p:cNvPicPr>
              <p:nvPr/>
            </p:nvPicPr>
            <p:blipFill>
              <a:blip r:embed="rId6"/>
              <a:stretch>
                <a:fillRect/>
              </a:stretch>
            </p:blipFill>
            <p:spPr>
              <a:xfrm>
                <a:off x="12249" y="9274"/>
                <a:ext cx="5805" cy="4680"/>
              </a:xfrm>
              <a:prstGeom prst="rect">
                <a:avLst/>
              </a:prstGeom>
            </p:spPr>
          </p:pic>
          <p:pic>
            <p:nvPicPr>
              <p:cNvPr id="12" name="图片 11" descr="download (3)"/>
              <p:cNvPicPr>
                <a:picLocks noChangeAspect="1"/>
              </p:cNvPicPr>
              <p:nvPr/>
            </p:nvPicPr>
            <p:blipFill>
              <a:blip r:embed="rId7"/>
              <a:stretch>
                <a:fillRect/>
              </a:stretch>
            </p:blipFill>
            <p:spPr>
              <a:xfrm>
                <a:off x="5097" y="2417"/>
                <a:ext cx="7845" cy="6690"/>
              </a:xfrm>
              <a:prstGeom prst="rect">
                <a:avLst/>
              </a:prstGeom>
            </p:spPr>
          </p:pic>
        </p:grpSp>
      </p:grpSp>
      <p:sp>
        <p:nvSpPr>
          <p:cNvPr id="19" name="文本框 18"/>
          <p:cNvSpPr txBox="1"/>
          <p:nvPr/>
        </p:nvSpPr>
        <p:spPr>
          <a:xfrm>
            <a:off x="5902925" y="5411470"/>
            <a:ext cx="1724660" cy="583565"/>
          </a:xfrm>
          <a:prstGeom prst="rect">
            <a:avLst/>
          </a:prstGeom>
          <a:noFill/>
        </p:spPr>
        <p:txBody>
          <a:bodyPr wrap="square" rtlCol="0">
            <a:spAutoFit/>
          </a:bodyPr>
          <a:p>
            <a:pPr algn="ctr"/>
            <a:r>
              <a:rPr lang="en-US" altLang="zh-CN" sz="1600"/>
              <a:t>Demo from SAM official repo</a:t>
            </a:r>
            <a:endParaRPr lang="en-US" altLang="zh-CN" sz="1600"/>
          </a:p>
        </p:txBody>
      </p:sp>
      <p:cxnSp>
        <p:nvCxnSpPr>
          <p:cNvPr id="2" name="直接箭头连接符 1"/>
          <p:cNvCxnSpPr/>
          <p:nvPr/>
        </p:nvCxnSpPr>
        <p:spPr>
          <a:xfrm>
            <a:off x="7675210" y="4598670"/>
            <a:ext cx="495300" cy="0"/>
          </a:xfrm>
          <a:prstGeom prst="straightConnector1">
            <a:avLst/>
          </a:prstGeom>
          <a:ln w="28575">
            <a:solidFill>
              <a:schemeClr val="accent4">
                <a:lumMod val="50000"/>
              </a:schemeClr>
            </a:solidFill>
            <a:tailEnd type="arrow"/>
          </a:ln>
        </p:spPr>
        <p:style>
          <a:lnRef idx="2">
            <a:schemeClr val="accent1"/>
          </a:lnRef>
          <a:fillRef idx="0">
            <a:srgbClr val="FFFFFF"/>
          </a:fillRef>
          <a:effectRef idx="0">
            <a:srgbClr val="FFFFFF"/>
          </a:effectRef>
          <a:fontRef idx="minor">
            <a:schemeClr val="tx1"/>
          </a:fontRef>
        </p:style>
      </p:cxnSp>
      <p:sp>
        <p:nvSpPr>
          <p:cNvPr id="11" name="日期占位符 10"/>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0" y="0"/>
            <a:ext cx="6576060" cy="1478280"/>
          </a:xfrm>
          <a:prstGeom prst="rect">
            <a:avLst/>
          </a:prstGeom>
          <a:noFill/>
        </p:spPr>
        <p:txBody>
          <a:bodyPr wrap="square" rtlCol="0" anchor="ctr" anchorCtr="0">
            <a:noAutofit/>
          </a:bodyPr>
          <a:p>
            <a:pPr lvl="0" indent="457200" algn="l">
              <a:lnSpc>
                <a:spcPct val="90000"/>
              </a:lnSpc>
              <a:buClrTx/>
              <a:buSzTx/>
              <a:buFontTx/>
            </a:pPr>
            <a:r>
              <a:rPr lang="zh-CN" altLang="en-US" sz="3200" b="1" dirty="0">
                <a:latin typeface="Arial" panose="020B0604020202020204" pitchFamily="34" charset="0"/>
                <a:cs typeface="Arial" panose="020B0604020202020204" pitchFamily="34" charset="0"/>
                <a:sym typeface="+mn-ea"/>
              </a:rPr>
              <a:t>Motivation</a:t>
            </a:r>
            <a:endParaRPr lang="en-US" altLang="zh-CN" sz="3200" b="1" dirty="0">
              <a:latin typeface="Arial" panose="020B0604020202020204" pitchFamily="34" charset="0"/>
              <a:cs typeface="Arial" panose="020B0604020202020204" pitchFamily="34" charset="0"/>
              <a:sym typeface="+mn-ea"/>
            </a:endParaRPr>
          </a:p>
        </p:txBody>
      </p:sp>
      <p:sp>
        <p:nvSpPr>
          <p:cNvPr id="5" name="文本框 4"/>
          <p:cNvSpPr txBox="1"/>
          <p:nvPr/>
        </p:nvSpPr>
        <p:spPr>
          <a:xfrm>
            <a:off x="522570" y="1291590"/>
            <a:ext cx="11195050" cy="2461260"/>
          </a:xfrm>
          <a:prstGeom prst="rect">
            <a:avLst/>
          </a:prstGeom>
        </p:spPr>
        <p:txBody>
          <a:bodyPr wrap="square">
            <a:spAutoFit/>
          </a:bodyPr>
          <a:p>
            <a:pPr marL="342900" indent="-342900" fontAlgn="auto">
              <a:spcBef>
                <a:spcPts val="1200"/>
              </a:spcBef>
              <a:buFont typeface="Arial" panose="020B0604020202020204" pitchFamily="34" charset="0"/>
              <a:buChar char="•"/>
            </a:pPr>
            <a:r>
              <a:rPr lang="en-US" altLang="zh-CN" sz="2400">
                <a:sym typeface="+mn-ea"/>
              </a:rPr>
              <a:t>Most existing work heavily relies on the mask proposals generated by pre-trained 3D models(like Mask3D), where the quality of these masks directly affects the performance of instance segmentation. </a:t>
            </a:r>
            <a:endParaRPr lang="en-US" altLang="zh-CN" sz="2400">
              <a:sym typeface="+mn-ea"/>
            </a:endParaRPr>
          </a:p>
          <a:p>
            <a:pPr marL="342900" indent="-342900" fontAlgn="auto">
              <a:spcBef>
                <a:spcPts val="1200"/>
              </a:spcBef>
              <a:buFont typeface="Arial" panose="020B0604020202020204" pitchFamily="34" charset="0"/>
              <a:buChar char="•"/>
            </a:pPr>
            <a:r>
              <a:rPr lang="en-US" altLang="zh-CN" sz="2400">
                <a:sym typeface="+mn-ea"/>
              </a:rPr>
              <a:t>However, open-set tasks should not be constrained by closed-set models. Additionally, prior knowledge from 2D segmentation models can alleviate the limitations observed in current 3D class performance.</a:t>
            </a:r>
            <a:endParaRPr lang="en-US" altLang="zh-CN" sz="2400">
              <a:sym typeface="+mn-ea"/>
            </a:endParaRPr>
          </a:p>
        </p:txBody>
      </p:sp>
      <p:grpSp>
        <p:nvGrpSpPr>
          <p:cNvPr id="2" name="组合 1"/>
          <p:cNvGrpSpPr/>
          <p:nvPr/>
        </p:nvGrpSpPr>
        <p:grpSpPr>
          <a:xfrm>
            <a:off x="743868" y="3999865"/>
            <a:ext cx="10706100" cy="2567940"/>
            <a:chOff x="542" y="6299"/>
            <a:chExt cx="16860" cy="4044"/>
          </a:xfrm>
        </p:grpSpPr>
        <p:grpSp>
          <p:nvGrpSpPr>
            <p:cNvPr id="20" name="组合 19"/>
            <p:cNvGrpSpPr/>
            <p:nvPr/>
          </p:nvGrpSpPr>
          <p:grpSpPr>
            <a:xfrm>
              <a:off x="542" y="6299"/>
              <a:ext cx="4535" cy="4044"/>
              <a:chOff x="1252" y="6299"/>
              <a:chExt cx="4535" cy="4044"/>
            </a:xfrm>
          </p:grpSpPr>
          <p:pic>
            <p:nvPicPr>
              <p:cNvPr id="7" name="图片 6" descr="missing"/>
              <p:cNvPicPr>
                <a:picLocks noChangeAspect="1"/>
              </p:cNvPicPr>
              <p:nvPr/>
            </p:nvPicPr>
            <p:blipFill>
              <a:blip r:embed="rId1">
                <a:clrChange>
                  <a:clrFrom>
                    <a:srgbClr val="FFFFFF">
                      <a:alpha val="100000"/>
                    </a:srgbClr>
                  </a:clrFrom>
                  <a:clrTo>
                    <a:srgbClr val="FFFFFF">
                      <a:alpha val="100000"/>
                      <a:alpha val="0"/>
                    </a:srgbClr>
                  </a:clrTo>
                </a:clrChange>
              </a:blip>
              <a:srcRect l="11687" t="14707"/>
              <a:stretch>
                <a:fillRect/>
              </a:stretch>
            </p:blipFill>
            <p:spPr>
              <a:xfrm>
                <a:off x="1252" y="6299"/>
                <a:ext cx="4535" cy="3416"/>
              </a:xfrm>
              <a:prstGeom prst="rect">
                <a:avLst/>
              </a:prstGeom>
            </p:spPr>
          </p:pic>
          <p:sp>
            <p:nvSpPr>
              <p:cNvPr id="14" name="文本框 13"/>
              <p:cNvSpPr txBox="1"/>
              <p:nvPr/>
            </p:nvSpPr>
            <p:spPr>
              <a:xfrm>
                <a:off x="1252" y="9715"/>
                <a:ext cx="4535" cy="628"/>
              </a:xfrm>
              <a:prstGeom prst="rect">
                <a:avLst/>
              </a:prstGeom>
              <a:noFill/>
            </p:spPr>
            <p:txBody>
              <a:bodyPr wrap="square" rtlCol="0">
                <a:spAutoFit/>
              </a:bodyPr>
              <a:p>
                <a:pPr algn="ctr"/>
                <a:r>
                  <a:rPr lang="en-US" altLang="zh-CN" sz="2000"/>
                  <a:t>M</a:t>
                </a:r>
                <a:r>
                  <a:rPr lang="en-US" altLang="zh-CN" sz="2000"/>
                  <a:t>ask3D</a:t>
                </a:r>
                <a:endParaRPr lang="en-US" altLang="zh-CN" sz="2000"/>
              </a:p>
            </p:txBody>
          </p:sp>
        </p:grpSp>
        <p:grpSp>
          <p:nvGrpSpPr>
            <p:cNvPr id="21" name="组合 20"/>
            <p:cNvGrpSpPr/>
            <p:nvPr/>
          </p:nvGrpSpPr>
          <p:grpSpPr>
            <a:xfrm>
              <a:off x="5725" y="6315"/>
              <a:ext cx="8193" cy="4028"/>
              <a:chOff x="6143" y="6315"/>
              <a:chExt cx="8193" cy="4028"/>
            </a:xfrm>
          </p:grpSpPr>
          <p:sp>
            <p:nvSpPr>
              <p:cNvPr id="13" name="文本框 12"/>
              <p:cNvSpPr txBox="1"/>
              <p:nvPr/>
            </p:nvSpPr>
            <p:spPr>
              <a:xfrm>
                <a:off x="6143" y="9715"/>
                <a:ext cx="8193" cy="628"/>
              </a:xfrm>
              <a:prstGeom prst="rect">
                <a:avLst/>
              </a:prstGeom>
              <a:noFill/>
            </p:spPr>
            <p:txBody>
              <a:bodyPr wrap="square" rtlCol="0">
                <a:spAutoFit/>
              </a:bodyPr>
              <a:p>
                <a:pPr algn="ctr"/>
                <a:r>
                  <a:rPr lang="en-US" altLang="zh-CN" sz="2000"/>
                  <a:t>3D Points to 2D P</a:t>
                </a:r>
                <a:r>
                  <a:rPr lang="en-US" altLang="zh-CN" sz="2000"/>
                  <a:t>ixels</a:t>
                </a:r>
                <a:endParaRPr lang="en-US" altLang="zh-CN" sz="2000"/>
              </a:p>
            </p:txBody>
          </p:sp>
          <p:grpSp>
            <p:nvGrpSpPr>
              <p:cNvPr id="19" name="组合 18"/>
              <p:cNvGrpSpPr/>
              <p:nvPr/>
            </p:nvGrpSpPr>
            <p:grpSpPr>
              <a:xfrm>
                <a:off x="6189" y="6315"/>
                <a:ext cx="8147" cy="3402"/>
                <a:chOff x="12406" y="6313"/>
                <a:chExt cx="8147" cy="3402"/>
              </a:xfrm>
            </p:grpSpPr>
            <p:pic>
              <p:nvPicPr>
                <p:cNvPr id="15" name="图片 14" descr="scatter_4_80"/>
                <p:cNvPicPr>
                  <a:picLocks noChangeAspect="1"/>
                </p:cNvPicPr>
                <p:nvPr/>
              </p:nvPicPr>
              <p:blipFill>
                <a:blip r:embed="rId2"/>
                <a:srcRect l="44898" t="13561"/>
                <a:stretch>
                  <a:fillRect/>
                </a:stretch>
              </p:blipFill>
              <p:spPr>
                <a:xfrm>
                  <a:off x="17663" y="6313"/>
                  <a:ext cx="2891" cy="3402"/>
                </a:xfrm>
                <a:prstGeom prst="rect">
                  <a:avLst/>
                </a:prstGeom>
              </p:spPr>
            </p:pic>
            <p:grpSp>
              <p:nvGrpSpPr>
                <p:cNvPr id="18" name="组合 17"/>
                <p:cNvGrpSpPr/>
                <p:nvPr/>
              </p:nvGrpSpPr>
              <p:grpSpPr>
                <a:xfrm>
                  <a:off x="12406" y="6313"/>
                  <a:ext cx="2772" cy="3402"/>
                  <a:chOff x="12406" y="6313"/>
                  <a:chExt cx="2772" cy="3402"/>
                </a:xfrm>
              </p:grpSpPr>
              <p:pic>
                <p:nvPicPr>
                  <p:cNvPr id="16" name="图片 15"/>
                  <p:cNvPicPr>
                    <a:picLocks noChangeAspect="1"/>
                  </p:cNvPicPr>
                  <p:nvPr/>
                </p:nvPicPr>
                <p:blipFill>
                  <a:blip r:embed="rId3">
                    <a:lum bright="24000" contrast="24000"/>
                  </a:blip>
                  <a:srcRect l="7682" t="8029" r="4602" b="11005"/>
                  <a:stretch>
                    <a:fillRect/>
                  </a:stretch>
                </p:blipFill>
                <p:spPr>
                  <a:xfrm>
                    <a:off x="12406" y="6313"/>
                    <a:ext cx="2773" cy="3402"/>
                  </a:xfrm>
                  <a:prstGeom prst="rect">
                    <a:avLst/>
                  </a:prstGeom>
                </p:spPr>
              </p:pic>
              <p:pic>
                <p:nvPicPr>
                  <p:cNvPr id="6" name="图片 5" descr="scatter_4_80 (3)"/>
                  <p:cNvPicPr>
                    <a:picLocks noChangeAspect="1"/>
                  </p:cNvPicPr>
                  <p:nvPr/>
                </p:nvPicPr>
                <p:blipFill>
                  <a:blip r:embed="rId4"/>
                  <a:srcRect l="44898" t="13561"/>
                  <a:stretch>
                    <a:fillRect/>
                  </a:stretch>
                </p:blipFill>
                <p:spPr>
                  <a:xfrm>
                    <a:off x="12480" y="6336"/>
                    <a:ext cx="2331" cy="2745"/>
                  </a:xfrm>
                  <a:prstGeom prst="rect">
                    <a:avLst/>
                  </a:prstGeom>
                </p:spPr>
              </p:pic>
            </p:grpSp>
            <p:pic>
              <p:nvPicPr>
                <p:cNvPr id="17" name="图片 16" descr="scatter_4_80 (3)"/>
                <p:cNvPicPr>
                  <a:picLocks noChangeAspect="1"/>
                </p:cNvPicPr>
                <p:nvPr/>
              </p:nvPicPr>
              <p:blipFill>
                <a:blip r:embed="rId4"/>
                <a:srcRect l="44898" t="7200" b="-13666"/>
                <a:stretch>
                  <a:fillRect/>
                </a:stretch>
              </p:blipFill>
              <p:spPr>
                <a:xfrm>
                  <a:off x="15179" y="6334"/>
                  <a:ext cx="2331" cy="3381"/>
                </a:xfrm>
                <a:prstGeom prst="rect">
                  <a:avLst/>
                </a:prstGeom>
              </p:spPr>
            </p:pic>
          </p:grpSp>
        </p:grpSp>
        <p:grpSp>
          <p:nvGrpSpPr>
            <p:cNvPr id="23" name="组合 22"/>
            <p:cNvGrpSpPr/>
            <p:nvPr/>
          </p:nvGrpSpPr>
          <p:grpSpPr>
            <a:xfrm>
              <a:off x="14567" y="6404"/>
              <a:ext cx="2835" cy="3939"/>
              <a:chOff x="14567" y="6315"/>
              <a:chExt cx="2835" cy="3939"/>
            </a:xfrm>
          </p:grpSpPr>
          <p:sp>
            <p:nvSpPr>
              <p:cNvPr id="12" name="文本框 11"/>
              <p:cNvSpPr txBox="1"/>
              <p:nvPr/>
            </p:nvSpPr>
            <p:spPr>
              <a:xfrm>
                <a:off x="14567" y="9626"/>
                <a:ext cx="2835" cy="628"/>
              </a:xfrm>
              <a:prstGeom prst="rect">
                <a:avLst/>
              </a:prstGeom>
              <a:noFill/>
            </p:spPr>
            <p:txBody>
              <a:bodyPr wrap="square" rtlCol="0">
                <a:spAutoFit/>
              </a:bodyPr>
              <a:p>
                <a:pPr algn="ctr"/>
                <a:r>
                  <a:rPr lang="en-US" altLang="zh-CN" sz="2000"/>
                  <a:t>Ground truth</a:t>
                </a:r>
                <a:endParaRPr lang="en-US" altLang="zh-CN" sz="2000"/>
              </a:p>
            </p:txBody>
          </p:sp>
          <p:pic>
            <p:nvPicPr>
              <p:cNvPr id="22" name="图片 21"/>
              <p:cNvPicPr>
                <a:picLocks noChangeAspect="1"/>
              </p:cNvPicPr>
              <p:nvPr/>
            </p:nvPicPr>
            <p:blipFill>
              <a:blip r:embed="rId5">
                <a:lum bright="12000" contrast="18000"/>
              </a:blip>
              <a:srcRect l="14131" t="8979" r="21377"/>
              <a:stretch>
                <a:fillRect/>
              </a:stretch>
            </p:blipFill>
            <p:spPr>
              <a:xfrm>
                <a:off x="14567" y="6315"/>
                <a:ext cx="2835" cy="3311"/>
              </a:xfrm>
              <a:prstGeom prst="rect">
                <a:avLst/>
              </a:prstGeom>
            </p:spPr>
          </p:pic>
        </p:grpSp>
      </p:grpSp>
      <p:grpSp>
        <p:nvGrpSpPr>
          <p:cNvPr id="41" name="组合 40"/>
          <p:cNvGrpSpPr>
            <a:grpSpLocks noChangeAspect="1"/>
          </p:cNvGrpSpPr>
          <p:nvPr/>
        </p:nvGrpSpPr>
        <p:grpSpPr>
          <a:xfrm rot="420000">
            <a:off x="5695758" y="4289520"/>
            <a:ext cx="1505492" cy="1655366"/>
            <a:chOff x="10468" y="11506"/>
            <a:chExt cx="3312" cy="3641"/>
          </a:xfrm>
        </p:grpSpPr>
        <p:sp>
          <p:nvSpPr>
            <p:cNvPr id="42" name="圆角矩形 41"/>
            <p:cNvSpPr/>
            <p:nvPr/>
          </p:nvSpPr>
          <p:spPr>
            <a:xfrm>
              <a:off x="11427" y="13881"/>
              <a:ext cx="633"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圆角矩形 44"/>
            <p:cNvSpPr/>
            <p:nvPr/>
          </p:nvSpPr>
          <p:spPr>
            <a:xfrm>
              <a:off x="10468" y="11506"/>
              <a:ext cx="2206" cy="1414"/>
            </a:xfrm>
            <a:prstGeom prst="roundRect">
              <a:avLst/>
            </a:prstGeom>
            <a:noFill/>
            <a:ln w="28575">
              <a:solidFill>
                <a:srgbClr val="C00000"/>
              </a:solidFill>
            </a:ln>
            <a:scene3d>
              <a:camera prst="isometricLeftDown">
                <a:rot lat="1800000" lon="3300000" rev="78000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6" name="圆角矩形 45"/>
            <p:cNvSpPr/>
            <p:nvPr/>
          </p:nvSpPr>
          <p:spPr>
            <a:xfrm>
              <a:off x="12194" y="14635"/>
              <a:ext cx="1586" cy="512"/>
            </a:xfrm>
            <a:prstGeom prst="roundRect">
              <a:avLst/>
            </a:prstGeom>
            <a:noFill/>
            <a:ln w="28575">
              <a:solidFill>
                <a:srgbClr val="C00000"/>
              </a:solidFill>
            </a:ln>
            <a:scene3d>
              <a:camera prst="perspectiveHeroicExtremeRightFacing" fov="0">
                <a:rot lat="3000000" lon="19800000" rev="0"/>
              </a:camera>
              <a:lightRig rig="threePt" dir="t"/>
            </a:scene3d>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 name="文本框 2"/>
          <p:cNvSpPr txBox="1"/>
          <p:nvPr/>
        </p:nvSpPr>
        <p:spPr>
          <a:xfrm>
            <a:off x="6266145" y="3999865"/>
            <a:ext cx="1156335" cy="645160"/>
          </a:xfrm>
          <a:prstGeom prst="rect">
            <a:avLst/>
          </a:prstGeom>
          <a:noFill/>
        </p:spPr>
        <p:txBody>
          <a:bodyPr wrap="square" rtlCol="0" anchor="t">
            <a:spAutoFit/>
          </a:bodyPr>
          <a:p>
            <a:pPr algn="ctr"/>
            <a:r>
              <a:rPr lang="en-US" altLang="zh-CN">
                <a:sym typeface="+mn-ea"/>
              </a:rPr>
              <a:t>Missing </a:t>
            </a:r>
            <a:endParaRPr lang="en-US" altLang="zh-CN"/>
          </a:p>
          <a:p>
            <a:pPr algn="ctr"/>
            <a:r>
              <a:rPr lang="en-US" altLang="zh-CN">
                <a:sym typeface="+mn-ea"/>
              </a:rPr>
              <a:t>parts</a:t>
            </a:r>
            <a:endParaRPr lang="en-US" altLang="zh-CN">
              <a:sym typeface="+mn-ea"/>
            </a:endParaRPr>
          </a:p>
        </p:txBody>
      </p:sp>
      <p:sp>
        <p:nvSpPr>
          <p:cNvPr id="8" name="日期占位符 7"/>
          <p:cNvSpPr>
            <a:spLocks noGrp="1"/>
          </p:cNvSpPr>
          <p:nvPr>
            <p:ph type="dt" sz="half" idx="10"/>
          </p:nvPr>
        </p:nvSpPr>
        <p:spPr/>
        <p:txBody>
          <a:bodyPr/>
          <a:p>
            <a:fld id="{760FBDFE-C587-4B4C-A407-44438C67B59E}" type="datetime1">
              <a:rPr lang="en-US" altLang="en-US" smtClean="0"/>
            </a:fld>
            <a:endParaRPr lang="zh-CN" altLang="en-US"/>
          </a:p>
        </p:txBody>
      </p:sp>
    </p:spTree>
    <p:custDataLst>
      <p:tags r:id="rId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icid" val="{07206c5c-3094-4298-94c7-721a3e5f0426}"/>
</p:tagLst>
</file>

<file path=ppt/tags/tag101.xml><?xml version="1.0" encoding="utf-8"?>
<p:tagLst xmlns:p="http://schemas.openxmlformats.org/presentationml/2006/main">
  <p:tag name="picid" val="{07206c5c-3094-4298-94c7-721a3e5f0426}"/>
</p:tagLst>
</file>

<file path=ppt/tags/tag102.xml><?xml version="1.0" encoding="utf-8"?>
<p:tagLst xmlns:p="http://schemas.openxmlformats.org/presentationml/2006/main">
  <p:tag name="picid" val="{07206c5c-3094-4298-94c7-721a3e5f0426}"/>
</p:tagLst>
</file>

<file path=ppt/tags/tag103.xml><?xml version="1.0" encoding="utf-8"?>
<p:tagLst xmlns:p="http://schemas.openxmlformats.org/presentationml/2006/main">
  <p:tag name="picid" val="{052e2df2-8769-4a14-960b-f795a25f739d}"/>
</p:tagLst>
</file>

<file path=ppt/tags/tag104.xml><?xml version="1.0" encoding="utf-8"?>
<p:tagLst xmlns:p="http://schemas.openxmlformats.org/presentationml/2006/main">
  <p:tag name="picid" val="{3a324e96-1caa-4e7c-8964-21fd70f65070}"/>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TABLE_ENDDRAG_ORIGIN_RECT" val="709*298"/>
  <p:tag name="TABLE_ENDDRAG_RECT" val="100*82*709*298"/>
</p:tagLst>
</file>

<file path=ppt/tags/tag107.xml><?xml version="1.0" encoding="utf-8"?>
<p:tagLst xmlns:p="http://schemas.openxmlformats.org/presentationml/2006/main">
  <p:tag name="KSO_WM_BEAUTIFY_FLAG" val="#wm#"/>
  <p:tag name="KSO_WM_TEMPLATE_CATEGORY" val="custom"/>
  <p:tag name="KSO_WM_TEMPLATE_INDEX" val="20205081"/>
</p:tagLst>
</file>

<file path=ppt/tags/tag108.xml><?xml version="1.0" encoding="utf-8"?>
<p:tagLst xmlns:p="http://schemas.openxmlformats.org/presentationml/2006/main">
  <p:tag name="KSO_WM_BEAUTIFY_FLAG" val="#wm#"/>
  <p:tag name="KSO_WM_TEMPLATE_CATEGORY" val="custom"/>
  <p:tag name="KSO_WM_TEMPLATE_INDEX" val="20205081"/>
</p:tagLst>
</file>

<file path=ppt/tags/tag10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DIAGRAM_VIRTUALLY_FRAME" val="{&quot;height&quot;:261.8,&quot;left&quot;:125.9,&quot;top&quot;:231.65,&quot;width&quot;:708.2}"/>
</p:tagLst>
</file>

<file path=ppt/tags/tag67.xml><?xml version="1.0" encoding="utf-8"?>
<p:tagLst xmlns:p="http://schemas.openxmlformats.org/presentationml/2006/main">
  <p:tag name="KSO_WM_DIAGRAM_VIRTUALLY_FRAME" val="{&quot;height&quot;:261.8,&quot;left&quot;:125.9,&quot;top&quot;:231.65,&quot;width&quot;:708.2}"/>
</p:tagLst>
</file>

<file path=ppt/tags/tag68.xml><?xml version="1.0" encoding="utf-8"?>
<p:tagLst xmlns:p="http://schemas.openxmlformats.org/presentationml/2006/main">
  <p:tag name="KSO_WM_DIAGRAM_VIRTUALLY_FRAME" val="{&quot;height&quot;:261.8,&quot;left&quot;:125.9,&quot;top&quot;:231.65,&quot;width&quot;:708.2}"/>
</p:tagLst>
</file>

<file path=ppt/tags/tag69.xml><?xml version="1.0" encoding="utf-8"?>
<p:tagLst xmlns:p="http://schemas.openxmlformats.org/presentationml/2006/main">
  <p:tag name="KSO_WM_DIAGRAM_VIRTUALLY_FRAME" val="{&quot;height&quot;:261.8,&quot;left&quot;:125.9,&quot;top&quot;:231.65,&quot;width&quot;:708.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DIAGRAM_VIRTUALLY_FRAME" val="{&quot;height&quot;:261.8,&quot;left&quot;:125.9,&quot;top&quot;:231.65,&quot;width&quot;:708.2}"/>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picid" val="{f71b44dd-bc71-49e0-8964-c4130cd8d51d}"/>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DIAGRAM_VIRTUALLY_FRAME" val="{&quot;height&quot;:261.8,&quot;left&quot;:125.9,&quot;top&quot;:231.65,&quot;width&quot;:708.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261.8,&quot;left&quot;:125.9,&quot;top&quot;:231.65,&quot;width&quot;:708.2}"/>
</p:tagLst>
</file>

<file path=ppt/tags/tag81.xml><?xml version="1.0" encoding="utf-8"?>
<p:tagLst xmlns:p="http://schemas.openxmlformats.org/presentationml/2006/main">
  <p:tag name="picid" val="{07206c5c-3094-4298-94c7-721a3e5f0426}"/>
</p:tagLst>
</file>

<file path=ppt/tags/tag82.xml><?xml version="1.0" encoding="utf-8"?>
<p:tagLst xmlns:p="http://schemas.openxmlformats.org/presentationml/2006/main">
  <p:tag name="picid" val="{07206c5c-3094-4298-94c7-721a3e5f0426}"/>
</p:tagLst>
</file>

<file path=ppt/tags/tag83.xml><?xml version="1.0" encoding="utf-8"?>
<p:tagLst xmlns:p="http://schemas.openxmlformats.org/presentationml/2006/main">
  <p:tag name="picid" val="{07206c5c-3094-4298-94c7-721a3e5f0426}"/>
</p:tagLst>
</file>

<file path=ppt/tags/tag84.xml><?xml version="1.0" encoding="utf-8"?>
<p:tagLst xmlns:p="http://schemas.openxmlformats.org/presentationml/2006/main">
  <p:tag name="picid" val="{3a324e96-1caa-4e7c-8964-21fd70f65070}"/>
</p:tagLst>
</file>

<file path=ppt/tags/tag85.xml><?xml version="1.0" encoding="utf-8"?>
<p:tagLst xmlns:p="http://schemas.openxmlformats.org/presentationml/2006/main">
  <p:tag name="picid" val="{7c708d69-5386-4412-a4f4-b6b6d9cf40e7}"/>
</p:tagLst>
</file>

<file path=ppt/tags/tag86.xml><?xml version="1.0" encoding="utf-8"?>
<p:tagLst xmlns:p="http://schemas.openxmlformats.org/presentationml/2006/main">
  <p:tag name="picid" val="{6aa7c7e7-9760-40f8-9d58-4755502fbaf4}"/>
</p:tagLst>
</file>

<file path=ppt/tags/tag87.xml><?xml version="1.0" encoding="utf-8"?>
<p:tagLst xmlns:p="http://schemas.openxmlformats.org/presentationml/2006/main">
  <p:tag name="picid" val="{052e2df2-8769-4a14-960b-f795a25f739d}"/>
</p:tagLst>
</file>

<file path=ppt/tags/tag88.xml><?xml version="1.0" encoding="utf-8"?>
<p:tagLst xmlns:p="http://schemas.openxmlformats.org/presentationml/2006/main">
  <p:tag name="KSO_WM_UNIT_PLACING_PICTURE_USER_VIEWPORT" val="{&quot;height&quot;:3906,&quot;width&quot;:4537}"/>
  <p:tag name="picid" val="{da59539e-ca63-4fdf-bdd4-6801854e25af}"/>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picid" val="{7c708d69-5386-4412-a4f4-b6b6d9cf40e7}"/>
</p:tagLst>
</file>

<file path=ppt/tags/tag93.xml><?xml version="1.0" encoding="utf-8"?>
<p:tagLst xmlns:p="http://schemas.openxmlformats.org/presentationml/2006/main">
  <p:tag name="picid" val="{052e2df2-8769-4a14-960b-f795a25f739d}"/>
</p:tagLst>
</file>

<file path=ppt/tags/tag94.xml><?xml version="1.0" encoding="utf-8"?>
<p:tagLst xmlns:p="http://schemas.openxmlformats.org/presentationml/2006/main">
  <p:tag name="picid" val="{6aa7c7e7-9760-40f8-9d58-4755502fbaf4}"/>
</p:tagLst>
</file>

<file path=ppt/tags/tag95.xml><?xml version="1.0" encoding="utf-8"?>
<p:tagLst xmlns:p="http://schemas.openxmlformats.org/presentationml/2006/main">
  <p:tag name="picid" val="{7c708d69-5386-4412-a4f4-b6b6d9cf40e7}"/>
</p:tagLst>
</file>

<file path=ppt/tags/tag96.xml><?xml version="1.0" encoding="utf-8"?>
<p:tagLst xmlns:p="http://schemas.openxmlformats.org/presentationml/2006/main">
  <p:tag name="picid" val="{6aa7c7e7-9760-40f8-9d58-4755502fbaf4}"/>
</p:tagLst>
</file>

<file path=ppt/tags/tag97.xml><?xml version="1.0" encoding="utf-8"?>
<p:tagLst xmlns:p="http://schemas.openxmlformats.org/presentationml/2006/main">
  <p:tag name="KSO_WM_BEAUTIFY_FLAG" val="#wm#"/>
  <p:tag name="KSO_WM_TEMPLATE_CATEGORY" val="custom"/>
  <p:tag name="KSO_WM_TEMPLATE_INDEX" val="20205081"/>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picid" val="{4d478dc7-b025-428f-b3cc-05f11387ed14}"/>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6509</Words>
  <Application>WPS 演示</Application>
  <PresentationFormat>宽屏</PresentationFormat>
  <Paragraphs>437</Paragraphs>
  <Slides>19</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vt:lpstr>
      <vt:lpstr>宋体</vt:lpstr>
      <vt:lpstr>Wingdings</vt:lpstr>
      <vt:lpstr>Wingdings</vt:lpstr>
      <vt:lpstr>Times New Roman</vt:lpstr>
      <vt:lpstr>微软雅黑</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吴洪蕊</cp:lastModifiedBy>
  <cp:revision>205</cp:revision>
  <dcterms:created xsi:type="dcterms:W3CDTF">2019-06-19T02:08:00Z</dcterms:created>
  <dcterms:modified xsi:type="dcterms:W3CDTF">2025-02-16T14:00:33Z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8DDAB78304C44663A1011C530BF06695_11</vt:lpwstr>
  </property>
</Properties>
</file>